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9.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charts/chart28.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22.xml" ContentType="application/vnd.openxmlformats-officedocument.presentationml.notesSlide+xml"/>
  <Override PartName="/ppt/charts/chart36.xml" ContentType="application/vnd.openxmlformats-officedocument.drawingml.chart+xml"/>
  <Override PartName="/ppt/notesSlides/notesSlide23.xml" ContentType="application/vnd.openxmlformats-officedocument.presentationml.notesSlide+xml"/>
  <Override PartName="/ppt/charts/chart37.xml" ContentType="application/vnd.openxmlformats-officedocument.drawingml.chart+xml"/>
  <Override PartName="/ppt/notesSlides/notesSlide24.xml" ContentType="application/vnd.openxmlformats-officedocument.presentationml.notesSlide+xml"/>
  <Override PartName="/ppt/charts/chart38.xml" ContentType="application/vnd.openxmlformats-officedocument.drawingml.chart+xml"/>
  <Override PartName="/ppt/notesSlides/notesSlide25.xml" ContentType="application/vnd.openxmlformats-officedocument.presentationml.notesSlide+xml"/>
  <Override PartName="/ppt/charts/chart39.xml" ContentType="application/vnd.openxmlformats-officedocument.drawingml.chart+xml"/>
  <Override PartName="/ppt/notesSlides/notesSlide26.xml" ContentType="application/vnd.openxmlformats-officedocument.presentationml.notesSlide+xml"/>
  <Override PartName="/ppt/charts/chart40.xml" ContentType="application/vnd.openxmlformats-officedocument.drawingml.chart+xml"/>
  <Override PartName="/ppt/notesSlides/notesSlide27.xml" ContentType="application/vnd.openxmlformats-officedocument.presentationml.notesSlide+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tags/tag6.xml" ContentType="application/vnd.openxmlformats-officedocument.presentationml.tags+xml"/>
  <Override PartName="/ppt/notesSlides/notesSlide29.xml" ContentType="application/vnd.openxmlformats-officedocument.presentationml.notesSlide+xml"/>
  <Override PartName="/ppt/charts/chart43.xml" ContentType="application/vnd.openxmlformats-officedocument.drawingml.chart+xml"/>
  <Override PartName="/ppt/tags/tag7.xml" ContentType="application/vnd.openxmlformats-officedocument.presentationml.tags+xml"/>
  <Override PartName="/ppt/charts/chart44.xml" ContentType="application/vnd.openxmlformats-officedocument.drawingml.chart+xml"/>
  <Override PartName="/ppt/theme/themeOverride6.xml" ContentType="application/vnd.openxmlformats-officedocument.themeOverr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4" r:id="rId4"/>
    <p:sldMasterId id="2147484023" r:id="rId5"/>
    <p:sldMasterId id="2147484029" r:id="rId6"/>
  </p:sldMasterIdLst>
  <p:notesMasterIdLst>
    <p:notesMasterId r:id="rId52"/>
  </p:notesMasterIdLst>
  <p:handoutMasterIdLst>
    <p:handoutMasterId r:id="rId53"/>
  </p:handoutMasterIdLst>
  <p:sldIdLst>
    <p:sldId id="453" r:id="rId7"/>
    <p:sldId id="815" r:id="rId8"/>
    <p:sldId id="816" r:id="rId9"/>
    <p:sldId id="817" r:id="rId10"/>
    <p:sldId id="818" r:id="rId11"/>
    <p:sldId id="802" r:id="rId12"/>
    <p:sldId id="787" r:id="rId13"/>
    <p:sldId id="788" r:id="rId14"/>
    <p:sldId id="789" r:id="rId15"/>
    <p:sldId id="790" r:id="rId16"/>
    <p:sldId id="791" r:id="rId17"/>
    <p:sldId id="792" r:id="rId18"/>
    <p:sldId id="793" r:id="rId19"/>
    <p:sldId id="794" r:id="rId20"/>
    <p:sldId id="795" r:id="rId21"/>
    <p:sldId id="748" r:id="rId22"/>
    <p:sldId id="654" r:id="rId23"/>
    <p:sldId id="657" r:id="rId24"/>
    <p:sldId id="694" r:id="rId25"/>
    <p:sldId id="715" r:id="rId26"/>
    <p:sldId id="695" r:id="rId27"/>
    <p:sldId id="756" r:id="rId28"/>
    <p:sldId id="665" r:id="rId29"/>
    <p:sldId id="745" r:id="rId30"/>
    <p:sldId id="717" r:id="rId31"/>
    <p:sldId id="671" r:id="rId32"/>
    <p:sldId id="674" r:id="rId33"/>
    <p:sldId id="675" r:id="rId34"/>
    <p:sldId id="763" r:id="rId35"/>
    <p:sldId id="699" r:id="rId36"/>
    <p:sldId id="766" r:id="rId37"/>
    <p:sldId id="765" r:id="rId38"/>
    <p:sldId id="768" r:id="rId39"/>
    <p:sldId id="769" r:id="rId40"/>
    <p:sldId id="770" r:id="rId41"/>
    <p:sldId id="806" r:id="rId42"/>
    <p:sldId id="807" r:id="rId43"/>
    <p:sldId id="808" r:id="rId44"/>
    <p:sldId id="809" r:id="rId45"/>
    <p:sldId id="776" r:id="rId46"/>
    <p:sldId id="813" r:id="rId47"/>
    <p:sldId id="814" r:id="rId48"/>
    <p:sldId id="688" r:id="rId49"/>
    <p:sldId id="803" r:id="rId50"/>
    <p:sldId id="805" r:id="rId51"/>
  </p:sldIdLst>
  <p:sldSz cx="9144000" cy="5143500" type="screen16x9"/>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
          <p15:clr>
            <a:srgbClr val="A4A3A4"/>
          </p15:clr>
        </p15:guide>
        <p15:guide id="2" orient="horz" pos="511">
          <p15:clr>
            <a:srgbClr val="A4A3A4"/>
          </p15:clr>
        </p15:guide>
        <p15:guide id="3" orient="horz" pos="2802">
          <p15:clr>
            <a:srgbClr val="A4A3A4"/>
          </p15:clr>
        </p15:guide>
        <p15:guide id="4" orient="horz" pos="2292">
          <p15:clr>
            <a:srgbClr val="A4A3A4"/>
          </p15:clr>
        </p15:guide>
        <p15:guide id="5" orient="horz" pos="3168">
          <p15:clr>
            <a:srgbClr val="A4A3A4"/>
          </p15:clr>
        </p15:guide>
        <p15:guide id="6" pos="374">
          <p15:clr>
            <a:srgbClr val="A4A3A4"/>
          </p15:clr>
        </p15:guide>
        <p15:guide id="7" pos="5308">
          <p15:clr>
            <a:srgbClr val="A4A3A4"/>
          </p15:clr>
        </p15:guide>
        <p15:guide id="8" pos="768">
          <p15:clr>
            <a:srgbClr val="A4A3A4"/>
          </p15:clr>
        </p15:guide>
        <p15:guide id="9" pos="1213">
          <p15:clr>
            <a:srgbClr val="A4A3A4"/>
          </p15:clr>
        </p15:guide>
        <p15:guide id="10" pos="2891">
          <p15:clr>
            <a:srgbClr val="A4A3A4"/>
          </p15:clr>
        </p15:guide>
        <p15:guide id="11" pos="1841">
          <p15:clr>
            <a:srgbClr val="A4A3A4"/>
          </p15:clr>
        </p15:guide>
        <p15:guide id="12" pos="5005">
          <p15:clr>
            <a:srgbClr val="A4A3A4"/>
          </p15:clr>
        </p15:guide>
        <p15:guide id="13" pos="4477">
          <p15:clr>
            <a:srgbClr val="A4A3A4"/>
          </p15:clr>
        </p15:guide>
        <p15:guide id="14" pos="3408">
          <p15:clr>
            <a:srgbClr val="A4A3A4"/>
          </p15:clr>
        </p15:guide>
        <p15:guide id="15" pos="3840">
          <p15:clr>
            <a:srgbClr val="A4A3A4"/>
          </p15:clr>
        </p15:guide>
        <p15:guide id="16" pos="2355">
          <p15:clr>
            <a:srgbClr val="A4A3A4"/>
          </p15:clr>
        </p15:guide>
        <p15:guide id="17" orient="horz" pos="36">
          <p15:clr>
            <a:srgbClr val="A4A3A4"/>
          </p15:clr>
        </p15:guide>
        <p15:guide id="18" orient="horz" pos="2102">
          <p15:clr>
            <a:srgbClr val="A4A3A4"/>
          </p15:clr>
        </p15:guide>
        <p15:guide id="19" orient="horz" pos="1142">
          <p15:clr>
            <a:srgbClr val="A4A3A4"/>
          </p15:clr>
        </p15:guide>
        <p15:guide id="20" orient="horz" pos="2194">
          <p15:clr>
            <a:srgbClr val="A4A3A4"/>
          </p15:clr>
        </p15:guide>
        <p15:guide id="21" orient="horz" pos="720">
          <p15:clr>
            <a:srgbClr val="A4A3A4"/>
          </p15:clr>
        </p15:guide>
        <p15:guide id="22" orient="horz" pos="1238">
          <p15:clr>
            <a:srgbClr val="A4A3A4"/>
          </p15:clr>
        </p15:guide>
        <p15:guide id="23" orient="horz" pos="2971">
          <p15:clr>
            <a:srgbClr val="A4A3A4"/>
          </p15:clr>
        </p15:guide>
        <p15:guide id="24" pos="4456">
          <p15:clr>
            <a:srgbClr val="A4A3A4"/>
          </p15:clr>
        </p15:guide>
        <p15:guide id="25" pos="3387">
          <p15:clr>
            <a:srgbClr val="A4A3A4"/>
          </p15:clr>
        </p15:guide>
        <p15:guide id="26" pos="676">
          <p15:clr>
            <a:srgbClr val="A4A3A4"/>
          </p15:clr>
        </p15:guide>
        <p15:guide id="27" pos="2000">
          <p15:clr>
            <a:srgbClr val="A4A3A4"/>
          </p15:clr>
        </p15:guide>
        <p15:guide id="28" pos="285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alma01" initials="" lastIdx="142" clrIdx="0"/>
  <p:cmAuthor id="1" name="x"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722"/>
    <a:srgbClr val="761114"/>
    <a:srgbClr val="002060"/>
    <a:srgbClr val="8DC63F"/>
    <a:srgbClr val="B21DAC"/>
    <a:srgbClr val="FFB100"/>
    <a:srgbClr val="707276"/>
    <a:srgbClr val="000000"/>
    <a:srgbClr val="DC0015"/>
    <a:srgbClr val="FF9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68" autoAdjust="0"/>
    <p:restoredTop sz="95018" autoAdjust="0"/>
  </p:normalViewPr>
  <p:slideViewPr>
    <p:cSldViewPr showGuides="1">
      <p:cViewPr varScale="1">
        <p:scale>
          <a:sx n="153" d="100"/>
          <a:sy n="153" d="100"/>
        </p:scale>
        <p:origin x="564" y="92"/>
      </p:cViewPr>
      <p:guideLst>
        <p:guide orient="horz" pos="223"/>
        <p:guide orient="horz" pos="511"/>
        <p:guide orient="horz" pos="2802"/>
        <p:guide orient="horz" pos="2292"/>
        <p:guide orient="horz" pos="3168"/>
        <p:guide pos="374"/>
        <p:guide pos="5308"/>
        <p:guide pos="768"/>
        <p:guide pos="1213"/>
        <p:guide pos="2891"/>
        <p:guide pos="1841"/>
        <p:guide pos="5005"/>
        <p:guide pos="4477"/>
        <p:guide pos="3408"/>
        <p:guide pos="3840"/>
        <p:guide pos="2355"/>
        <p:guide orient="horz" pos="36"/>
        <p:guide orient="horz" pos="2102"/>
        <p:guide orient="horz" pos="1142"/>
        <p:guide orient="horz" pos="2194"/>
        <p:guide orient="horz" pos="720"/>
        <p:guide orient="horz" pos="1238"/>
        <p:guide orient="horz" pos="2971"/>
        <p:guide pos="4456"/>
        <p:guide pos="3387"/>
        <p:guide pos="676"/>
        <p:guide pos="2000"/>
        <p:guide pos="285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74" y="-84"/>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5.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6.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a:noFill/>
              </a:ln>
            </c:spPr>
            <c:extLst xmlns:c16r2="http://schemas.microsoft.com/office/drawing/2015/06/chart">
              <c:ext xmlns:c16="http://schemas.microsoft.com/office/drawing/2014/chart" uri="{C3380CC4-5D6E-409C-BE32-E72D297353CC}">
                <c16:uniqueId val="{00000001-2AAC-43F0-8FAA-CE76F1C28A65}"/>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2AAC-43F0-8FAA-CE76F1C28A65}"/>
              </c:ext>
            </c:extLst>
          </c:dPt>
          <c:cat>
            <c:strRef>
              <c:f>Sheet1!$A$2:$A$3</c:f>
              <c:strCache>
                <c:ptCount val="2"/>
                <c:pt idx="0">
                  <c:v>Yes</c:v>
                </c:pt>
                <c:pt idx="1">
                  <c:v>No</c:v>
                </c:pt>
              </c:strCache>
            </c:strRef>
          </c:cat>
          <c:val>
            <c:numRef>
              <c:f>Sheet1!$B$2:$B$3</c:f>
              <c:numCache>
                <c:formatCode>0.00%</c:formatCode>
                <c:ptCount val="2"/>
                <c:pt idx="0" formatCode="0%">
                  <c:v>0.94</c:v>
                </c:pt>
                <c:pt idx="1">
                  <c:v>0.06</c:v>
                </c:pt>
              </c:numCache>
            </c:numRef>
          </c:val>
          <c:extLst xmlns:c16r2="http://schemas.microsoft.com/office/drawing/2015/06/chart">
            <c:ext xmlns:c16="http://schemas.microsoft.com/office/drawing/2014/chart" uri="{C3380CC4-5D6E-409C-BE32-E72D297353CC}">
              <c16:uniqueId val="{00000004-2AAC-43F0-8FAA-CE76F1C28A65}"/>
            </c:ext>
          </c:extLst>
        </c:ser>
        <c:dLbls>
          <c:showLegendKey val="0"/>
          <c:showVal val="0"/>
          <c:showCatName val="0"/>
          <c:showSerName val="0"/>
          <c:showPercent val="0"/>
          <c:showBubbleSize val="0"/>
          <c:showLeaderLines val="0"/>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19F7-4E92-8E31-FB4F69D85BA0}"/>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19F7-4E92-8E31-FB4F69D85BA0}"/>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19F7-4E92-8E31-FB4F69D85BA0}"/>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19F7-4E92-8E31-FB4F69D85BA0}"/>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19F7-4E92-8E31-FB4F69D85BA0}"/>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19F7-4E92-8E31-FB4F69D85BA0}"/>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19F7-4E92-8E31-FB4F69D85BA0}"/>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19F7-4E92-8E31-FB4F69D85BA0}"/>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9F7-4E92-8E31-FB4F69D85BA0}"/>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9F7-4E92-8E31-FB4F69D85BA0}"/>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9F7-4E92-8E31-FB4F69D85BA0}"/>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TRE MULINI špageti bronaste šobe  EUROSPIN</c:v>
                </c:pt>
                <c:pt idx="1">
                  <c:v>Competitor Average</c:v>
                </c:pt>
                <c:pt idx="2">
                  <c:v>Špageti TUŠ</c:v>
                </c:pt>
                <c:pt idx="3">
                  <c:v>Spaghetti MERCATOR</c:v>
                </c:pt>
                <c:pt idx="4">
                  <c:v>S Budget špageti SPAR</c:v>
                </c:pt>
                <c:pt idx="5">
                  <c:v>Combino spaghetti LIDL</c:v>
                </c:pt>
                <c:pt idx="6">
                  <c:v>Carloni spaghetti HOFER</c:v>
                </c:pt>
              </c:strCache>
            </c:strRef>
          </c:cat>
          <c:val>
            <c:numRef>
              <c:f>Sheet1!$B$2:$B$8</c:f>
              <c:numCache>
                <c:formatCode>0.00</c:formatCode>
                <c:ptCount val="7"/>
                <c:pt idx="0">
                  <c:v>4.68</c:v>
                </c:pt>
                <c:pt idx="1">
                  <c:v>4.68</c:v>
                </c:pt>
                <c:pt idx="2">
                  <c:v>4.3</c:v>
                </c:pt>
                <c:pt idx="3">
                  <c:v>4.41</c:v>
                </c:pt>
                <c:pt idx="4">
                  <c:v>4.84</c:v>
                </c:pt>
                <c:pt idx="5">
                  <c:v>5.1100000000000003</c:v>
                </c:pt>
                <c:pt idx="6">
                  <c:v>4.76</c:v>
                </c:pt>
              </c:numCache>
            </c:numRef>
          </c:val>
          <c:extLst xmlns:c16r2="http://schemas.microsoft.com/office/drawing/2015/06/chart">
            <c:ext xmlns:c16="http://schemas.microsoft.com/office/drawing/2014/chart" uri="{C3380CC4-5D6E-409C-BE32-E72D297353CC}">
              <c16:uniqueId val="{00000010-19F7-4E92-8E31-FB4F69D85BA0}"/>
            </c:ext>
          </c:extLst>
        </c:ser>
        <c:dLbls>
          <c:showLegendKey val="0"/>
          <c:showVal val="0"/>
          <c:showCatName val="0"/>
          <c:showSerName val="0"/>
          <c:showPercent val="0"/>
          <c:showBubbleSize val="0"/>
        </c:dLbls>
        <c:gapWidth val="150"/>
        <c:axId val="464395944"/>
        <c:axId val="464399472"/>
      </c:barChart>
      <c:catAx>
        <c:axId val="464395944"/>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464399472"/>
        <c:crossesAt val="0"/>
        <c:auto val="1"/>
        <c:lblAlgn val="ctr"/>
        <c:lblOffset val="100"/>
        <c:noMultiLvlLbl val="0"/>
      </c:catAx>
      <c:valAx>
        <c:axId val="464399472"/>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464395944"/>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D1E8-47E5-A569-03271283A382}"/>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D1E8-47E5-A569-03271283A382}"/>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D1E8-47E5-A569-03271283A382}"/>
              </c:ext>
            </c:extLst>
          </c:dPt>
          <c:cat>
            <c:strRef>
              <c:f>Sheet1!$A$2:$A$4</c:f>
              <c:strCache>
                <c:ptCount val="3"/>
                <c:pt idx="0">
                  <c:v>Yes</c:v>
                </c:pt>
                <c:pt idx="1">
                  <c:v>No</c:v>
                </c:pt>
                <c:pt idx="2">
                  <c:v>Can't remember</c:v>
                </c:pt>
              </c:strCache>
            </c:strRef>
          </c:cat>
          <c:val>
            <c:numRef>
              <c:f>Sheet1!$B$2:$B$4</c:f>
              <c:numCache>
                <c:formatCode>0%</c:formatCode>
                <c:ptCount val="3"/>
                <c:pt idx="0">
                  <c:v>0.17</c:v>
                </c:pt>
                <c:pt idx="1">
                  <c:v>0.73</c:v>
                </c:pt>
                <c:pt idx="2">
                  <c:v>0.1</c:v>
                </c:pt>
              </c:numCache>
            </c:numRef>
          </c:val>
          <c:extLst xmlns:c16r2="http://schemas.microsoft.com/office/drawing/2015/06/chart">
            <c:ext xmlns:c16="http://schemas.microsoft.com/office/drawing/2014/chart" uri="{C3380CC4-5D6E-409C-BE32-E72D297353CC}">
              <c16:uniqueId val="{00000006-D1E8-47E5-A569-03271283A382}"/>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F8F3-4A3E-A430-EAC2088BA237}"/>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F8F3-4A3E-A430-EAC2088BA237}"/>
              </c:ext>
            </c:extLst>
          </c:dPt>
          <c:cat>
            <c:strRef>
              <c:f>Sheet1!$A$2:$A$4</c:f>
              <c:strCache>
                <c:ptCount val="3"/>
                <c:pt idx="0">
                  <c:v>Yes</c:v>
                </c:pt>
                <c:pt idx="1">
                  <c:v>No</c:v>
                </c:pt>
                <c:pt idx="2">
                  <c:v>Can't remember</c:v>
                </c:pt>
              </c:strCache>
            </c:strRef>
          </c:cat>
          <c:val>
            <c:numRef>
              <c:f>Sheet1!$B$2:$B$4</c:f>
              <c:numCache>
                <c:formatCode>0%</c:formatCode>
                <c:ptCount val="3"/>
                <c:pt idx="0">
                  <c:v>0.48</c:v>
                </c:pt>
                <c:pt idx="1">
                  <c:v>0.43</c:v>
                </c:pt>
                <c:pt idx="2">
                  <c:v>0.1</c:v>
                </c:pt>
              </c:numCache>
            </c:numRef>
          </c:val>
          <c:extLst xmlns:c16r2="http://schemas.microsoft.com/office/drawing/2015/06/chart">
            <c:ext xmlns:c16="http://schemas.microsoft.com/office/drawing/2014/chart" uri="{C3380CC4-5D6E-409C-BE32-E72D297353CC}">
              <c16:uniqueId val="{00000004-F8F3-4A3E-A430-EAC2088BA237}"/>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0C8C-4401-A931-CED4E6B7D2BC}"/>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0C8C-4401-A931-CED4E6B7D2BC}"/>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0C8C-4401-A931-CED4E6B7D2BC}"/>
              </c:ext>
            </c:extLst>
          </c:dPt>
          <c:cat>
            <c:strRef>
              <c:f>Sheet1!$A$2:$A$4</c:f>
              <c:strCache>
                <c:ptCount val="3"/>
                <c:pt idx="0">
                  <c:v>Yes</c:v>
                </c:pt>
                <c:pt idx="1">
                  <c:v>No</c:v>
                </c:pt>
                <c:pt idx="2">
                  <c:v>Can't remember</c:v>
                </c:pt>
              </c:strCache>
            </c:strRef>
          </c:cat>
          <c:val>
            <c:numRef>
              <c:f>Sheet1!$B$2:$B$4</c:f>
              <c:numCache>
                <c:formatCode>0%</c:formatCode>
                <c:ptCount val="3"/>
                <c:pt idx="0">
                  <c:v>0.4</c:v>
                </c:pt>
                <c:pt idx="1">
                  <c:v>0.5</c:v>
                </c:pt>
                <c:pt idx="2">
                  <c:v>0.11</c:v>
                </c:pt>
              </c:numCache>
            </c:numRef>
          </c:val>
          <c:extLst xmlns:c16r2="http://schemas.microsoft.com/office/drawing/2015/06/chart">
            <c:ext xmlns:c16="http://schemas.microsoft.com/office/drawing/2014/chart" uri="{C3380CC4-5D6E-409C-BE32-E72D297353CC}">
              <c16:uniqueId val="{00000006-0C8C-4401-A931-CED4E6B7D2BC}"/>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B21DAC"/>
              </a:solidFill>
              <a:ln>
                <a:solidFill>
                  <a:schemeClr val="bg1"/>
                </a:solidFill>
              </a:ln>
            </c:spPr>
            <c:extLst xmlns:c16r2="http://schemas.microsoft.com/office/drawing/2015/06/chart">
              <c:ext xmlns:c16="http://schemas.microsoft.com/office/drawing/2014/chart" uri="{C3380CC4-5D6E-409C-BE32-E72D297353CC}">
                <c16:uniqueId val="{00000001-D031-4733-8A6D-C02A5119A42C}"/>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D031-4733-8A6D-C02A5119A42C}"/>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D031-4733-8A6D-C02A5119A42C}"/>
              </c:ext>
            </c:extLst>
          </c:dPt>
          <c:cat>
            <c:strRef>
              <c:f>Sheet1!$A$2:$A$4</c:f>
              <c:strCache>
                <c:ptCount val="3"/>
                <c:pt idx="0">
                  <c:v>Yes</c:v>
                </c:pt>
                <c:pt idx="1">
                  <c:v>No</c:v>
                </c:pt>
                <c:pt idx="2">
                  <c:v>Can't remember</c:v>
                </c:pt>
              </c:strCache>
            </c:strRef>
          </c:cat>
          <c:val>
            <c:numRef>
              <c:f>Sheet1!$B$2:$B$4</c:f>
              <c:numCache>
                <c:formatCode>0%</c:formatCode>
                <c:ptCount val="3"/>
                <c:pt idx="0">
                  <c:v>0.4</c:v>
                </c:pt>
                <c:pt idx="1">
                  <c:v>0.48</c:v>
                </c:pt>
                <c:pt idx="2">
                  <c:v>0.13</c:v>
                </c:pt>
              </c:numCache>
            </c:numRef>
          </c:val>
          <c:extLst xmlns:c16r2="http://schemas.microsoft.com/office/drawing/2015/06/chart">
            <c:ext xmlns:c16="http://schemas.microsoft.com/office/drawing/2014/chart" uri="{C3380CC4-5D6E-409C-BE32-E72D297353CC}">
              <c16:uniqueId val="{00000006-D031-4733-8A6D-C02A5119A42C}"/>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rgbClr val="8DC63F"/>
              </a:solidFill>
              <a:ln>
                <a:noFill/>
              </a:ln>
            </c:spPr>
            <c:extLst xmlns:c16r2="http://schemas.microsoft.com/office/drawing/2015/06/chart">
              <c:ext xmlns:c16="http://schemas.microsoft.com/office/drawing/2014/chart" uri="{C3380CC4-5D6E-409C-BE32-E72D297353CC}">
                <c16:uniqueId val="{00000001-B533-493B-B0FF-3745733C499E}"/>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B533-493B-B0FF-3745733C499E}"/>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B533-493B-B0FF-3745733C499E}"/>
              </c:ext>
            </c:extLst>
          </c:dPt>
          <c:cat>
            <c:strRef>
              <c:f>Sheet1!$A$2:$A$4</c:f>
              <c:strCache>
                <c:ptCount val="3"/>
                <c:pt idx="0">
                  <c:v>Yes</c:v>
                </c:pt>
                <c:pt idx="1">
                  <c:v>No</c:v>
                </c:pt>
                <c:pt idx="2">
                  <c:v>Can't remember</c:v>
                </c:pt>
              </c:strCache>
            </c:strRef>
          </c:cat>
          <c:val>
            <c:numRef>
              <c:f>Sheet1!$B$2:$B$4</c:f>
              <c:numCache>
                <c:formatCode>0%</c:formatCode>
                <c:ptCount val="3"/>
                <c:pt idx="0">
                  <c:v>0.8</c:v>
                </c:pt>
                <c:pt idx="1">
                  <c:v>0.17</c:v>
                </c:pt>
                <c:pt idx="2">
                  <c:v>0.03</c:v>
                </c:pt>
              </c:numCache>
            </c:numRef>
          </c:val>
          <c:extLst xmlns:c16r2="http://schemas.microsoft.com/office/drawing/2015/06/chart">
            <c:ext xmlns:c16="http://schemas.microsoft.com/office/drawing/2014/chart" uri="{C3380CC4-5D6E-409C-BE32-E72D297353CC}">
              <c16:uniqueId val="{00000006-B533-493B-B0FF-3745733C499E}"/>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002060"/>
              </a:solidFill>
              <a:ln>
                <a:solidFill>
                  <a:schemeClr val="bg1"/>
                </a:solidFill>
              </a:ln>
            </c:spPr>
            <c:extLst xmlns:c16r2="http://schemas.microsoft.com/office/drawing/2015/06/chart">
              <c:ext xmlns:c16="http://schemas.microsoft.com/office/drawing/2014/chart" uri="{C3380CC4-5D6E-409C-BE32-E72D297353CC}">
                <c16:uniqueId val="{00000001-E775-4AB0-A9D3-ADF96032CFD3}"/>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E775-4AB0-A9D3-ADF96032CFD3}"/>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E775-4AB0-A9D3-ADF96032CFD3}"/>
              </c:ext>
            </c:extLst>
          </c:dPt>
          <c:cat>
            <c:strRef>
              <c:f>Sheet1!$A$2:$A$4</c:f>
              <c:strCache>
                <c:ptCount val="3"/>
                <c:pt idx="0">
                  <c:v>Yes</c:v>
                </c:pt>
                <c:pt idx="1">
                  <c:v>No</c:v>
                </c:pt>
                <c:pt idx="2">
                  <c:v>Can't remember</c:v>
                </c:pt>
              </c:strCache>
            </c:strRef>
          </c:cat>
          <c:val>
            <c:numRef>
              <c:f>Sheet1!$B$2:$B$4</c:f>
              <c:numCache>
                <c:formatCode>0%</c:formatCode>
                <c:ptCount val="3"/>
                <c:pt idx="0">
                  <c:v>0.46</c:v>
                </c:pt>
                <c:pt idx="1">
                  <c:v>0.46</c:v>
                </c:pt>
                <c:pt idx="2">
                  <c:v>0.09</c:v>
                </c:pt>
              </c:numCache>
            </c:numRef>
          </c:val>
          <c:extLst xmlns:c16r2="http://schemas.microsoft.com/office/drawing/2015/06/chart">
            <c:ext xmlns:c16="http://schemas.microsoft.com/office/drawing/2014/chart" uri="{C3380CC4-5D6E-409C-BE32-E72D297353CC}">
              <c16:uniqueId val="{00000006-E775-4AB0-A9D3-ADF96032CFD3}"/>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761114"/>
              </a:solidFill>
              <a:ln>
                <a:solidFill>
                  <a:schemeClr val="bg1"/>
                </a:solidFill>
              </a:ln>
            </c:spPr>
            <c:extLst xmlns:c16r2="http://schemas.microsoft.com/office/drawing/2015/06/chart">
              <c:ext xmlns:c16="http://schemas.microsoft.com/office/drawing/2014/chart" uri="{C3380CC4-5D6E-409C-BE32-E72D297353CC}">
                <c16:uniqueId val="{00000001-A4B8-4150-B039-A84765C2D487}"/>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A4B8-4150-B039-A84765C2D487}"/>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A4B8-4150-B039-A84765C2D487}"/>
              </c:ext>
            </c:extLst>
          </c:dPt>
          <c:cat>
            <c:strRef>
              <c:f>Sheet1!$A$2:$A$4</c:f>
              <c:strCache>
                <c:ptCount val="3"/>
                <c:pt idx="0">
                  <c:v>Yes</c:v>
                </c:pt>
                <c:pt idx="1">
                  <c:v>No</c:v>
                </c:pt>
                <c:pt idx="2">
                  <c:v>Can't remember</c:v>
                </c:pt>
              </c:strCache>
            </c:strRef>
          </c:cat>
          <c:val>
            <c:numRef>
              <c:f>Sheet1!$B$2:$B$4</c:f>
              <c:numCache>
                <c:formatCode>0%</c:formatCode>
                <c:ptCount val="3"/>
                <c:pt idx="0">
                  <c:v>0.32</c:v>
                </c:pt>
                <c:pt idx="1">
                  <c:v>0.56000000000000005</c:v>
                </c:pt>
                <c:pt idx="2">
                  <c:v>0.12</c:v>
                </c:pt>
              </c:numCache>
            </c:numRef>
          </c:val>
          <c:extLst xmlns:c16r2="http://schemas.microsoft.com/office/drawing/2015/06/chart">
            <c:ext xmlns:c16="http://schemas.microsoft.com/office/drawing/2014/chart" uri="{C3380CC4-5D6E-409C-BE32-E72D297353CC}">
              <c16:uniqueId val="{00000006-A4B8-4150-B039-A84765C2D487}"/>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3099-4CA6-ADAE-5ECD7D8BDED9}"/>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3099-4CA6-ADAE-5ECD7D8BDED9}"/>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3099-4CA6-ADAE-5ECD7D8BDED9}"/>
              </c:ext>
            </c:extLst>
          </c:dPt>
          <c:cat>
            <c:strRef>
              <c:f>Sheet1!$A$2:$A$4</c:f>
              <c:strCache>
                <c:ptCount val="3"/>
                <c:pt idx="0">
                  <c:v>Yes</c:v>
                </c:pt>
                <c:pt idx="1">
                  <c:v>No</c:v>
                </c:pt>
                <c:pt idx="2">
                  <c:v>Can't remember</c:v>
                </c:pt>
              </c:strCache>
            </c:str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6-3099-4CA6-ADAE-5ECD7D8BDED9}"/>
            </c:ext>
          </c:extLst>
        </c:ser>
        <c:dLbls>
          <c:showLegendKey val="0"/>
          <c:showVal val="0"/>
          <c:showCatName val="0"/>
          <c:showSerName val="0"/>
          <c:showPercent val="0"/>
          <c:showBubbleSize val="0"/>
          <c:showLeaderLines val="1"/>
        </c:dLbls>
        <c:firstSliceAng val="360"/>
        <c:holeSize val="74"/>
      </c:doughnutChart>
      <c:spPr>
        <a:noFill/>
        <a:ln w="25400">
          <a:noFill/>
        </a:ln>
      </c:spPr>
    </c:plotArea>
    <c:legend>
      <c:legendPos val="b"/>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74755303"/>
          <c:y val="0.35921011539832398"/>
          <c:w val="0.84253519446432801"/>
          <c:h val="0.41701383598717101"/>
        </c:manualLayout>
      </c:layout>
      <c:barChart>
        <c:barDir val="col"/>
        <c:grouping val="clustered"/>
        <c:varyColors val="0"/>
        <c:ser>
          <c:idx val="0"/>
          <c:order val="0"/>
          <c:tx>
            <c:strRef>
              <c:f>Sheet1!$B$1</c:f>
              <c:strCache>
                <c:ptCount val="1"/>
                <c:pt idx="0">
                  <c:v>TRE MULINI špageti bronaste šobe  EUROSPIN</c:v>
                </c:pt>
              </c:strCache>
            </c:strRef>
          </c:tx>
          <c:spPr>
            <a:solidFill>
              <a:srgbClr val="DC0015"/>
            </a:solid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5"/>
                <c:pt idx="0">
                  <c:v>In the store</c:v>
                </c:pt>
                <c:pt idx="1">
                  <c:v>In a retailer folder</c:v>
                </c:pt>
                <c:pt idx="2">
                  <c:v>In a TV commercial</c:v>
                </c:pt>
                <c:pt idx="3">
                  <c:v>In a mailing by post</c:v>
                </c:pt>
                <c:pt idx="4">
                  <c:v>On a poster</c:v>
                </c:pt>
              </c:strCache>
            </c:strRef>
          </c:cat>
          <c:val>
            <c:numRef>
              <c:f>Sheet1!$B$2:$B$9</c:f>
              <c:numCache>
                <c:formatCode>0%</c:formatCode>
                <c:ptCount val="5"/>
                <c:pt idx="0">
                  <c:v>0.89</c:v>
                </c:pt>
                <c:pt idx="1">
                  <c:v>0.22</c:v>
                </c:pt>
                <c:pt idx="2">
                  <c:v>0.06</c:v>
                </c:pt>
                <c:pt idx="3">
                  <c:v>0.06</c:v>
                </c:pt>
                <c:pt idx="4">
                  <c:v>0.06</c:v>
                </c:pt>
              </c:numCache>
            </c:numRef>
          </c:val>
          <c:extLst xmlns:c16r2="http://schemas.microsoft.com/office/drawing/2015/06/chart">
            <c:ext xmlns:c16="http://schemas.microsoft.com/office/drawing/2014/chart" uri="{C3380CC4-5D6E-409C-BE32-E72D297353CC}">
              <c16:uniqueId val="{00000000-C242-4EFC-B0C9-F15F50CEDF64}"/>
            </c:ext>
          </c:extLst>
        </c:ser>
        <c:ser>
          <c:idx val="1"/>
          <c:order val="1"/>
          <c:tx>
            <c:strRef>
              <c:f>Sheet1!$C$1</c:f>
              <c:strCache>
                <c:ptCount val="1"/>
                <c:pt idx="0">
                  <c:v>Competitor Average</c:v>
                </c:pt>
              </c:strCache>
            </c:strRef>
          </c:tx>
          <c:spPr>
            <a:solidFill>
              <a:srgbClr val="00AEEF"/>
            </a:solid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5"/>
                <c:pt idx="0">
                  <c:v>In the store</c:v>
                </c:pt>
                <c:pt idx="1">
                  <c:v>In a retailer folder</c:v>
                </c:pt>
                <c:pt idx="2">
                  <c:v>In a TV commercial</c:v>
                </c:pt>
                <c:pt idx="3">
                  <c:v>In a mailing by post</c:v>
                </c:pt>
                <c:pt idx="4">
                  <c:v>On a poster</c:v>
                </c:pt>
              </c:strCache>
            </c:strRef>
          </c:cat>
          <c:val>
            <c:numRef>
              <c:f>Sheet1!$C$2:$C$9</c:f>
              <c:numCache>
                <c:formatCode>0%</c:formatCode>
                <c:ptCount val="5"/>
                <c:pt idx="0">
                  <c:v>0.96</c:v>
                </c:pt>
                <c:pt idx="1">
                  <c:v>0.15</c:v>
                </c:pt>
                <c:pt idx="2">
                  <c:v>0.02</c:v>
                </c:pt>
                <c:pt idx="3">
                  <c:v>0.06</c:v>
                </c:pt>
                <c:pt idx="4">
                  <c:v>0.01</c:v>
                </c:pt>
              </c:numCache>
            </c:numRef>
          </c:val>
          <c:extLst xmlns:c16r2="http://schemas.microsoft.com/office/drawing/2015/06/chart">
            <c:ext xmlns:c16="http://schemas.microsoft.com/office/drawing/2014/chart" uri="{C3380CC4-5D6E-409C-BE32-E72D297353CC}">
              <c16:uniqueId val="{00000001-C242-4EFC-B0C9-F15F50CEDF64}"/>
            </c:ext>
          </c:extLst>
        </c:ser>
        <c:ser>
          <c:idx val="2"/>
          <c:order val="2"/>
          <c:tx>
            <c:strRef>
              <c:f>Sheet1!$D$1</c:f>
              <c:strCache>
                <c:ptCount val="1"/>
                <c:pt idx="0">
                  <c:v>Špageti TUŠ</c:v>
                </c:pt>
              </c:strCache>
            </c:strRef>
          </c:tx>
          <c:spPr>
            <a:solidFill>
              <a:srgbClr val="FFB100"/>
            </a:solid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5"/>
                <c:pt idx="0">
                  <c:v>In the store</c:v>
                </c:pt>
                <c:pt idx="1">
                  <c:v>In a retailer folder</c:v>
                </c:pt>
                <c:pt idx="2">
                  <c:v>In a TV commercial</c:v>
                </c:pt>
                <c:pt idx="3">
                  <c:v>In a mailing by post</c:v>
                </c:pt>
                <c:pt idx="4">
                  <c:v>On a poster</c:v>
                </c:pt>
              </c:strCache>
            </c:strRef>
          </c:cat>
          <c:val>
            <c:numRef>
              <c:f>Sheet1!$D$2:$D$9</c:f>
              <c:numCache>
                <c:formatCode>0%</c:formatCode>
                <c:ptCount val="5"/>
                <c:pt idx="0">
                  <c:v>0.93</c:v>
                </c:pt>
                <c:pt idx="1">
                  <c:v>0.17</c:v>
                </c:pt>
                <c:pt idx="2">
                  <c:v>0</c:v>
                </c:pt>
                <c:pt idx="3">
                  <c:v>7.0000000000000007E-2</c:v>
                </c:pt>
                <c:pt idx="4">
                  <c:v>0</c:v>
                </c:pt>
              </c:numCache>
            </c:numRef>
          </c:val>
          <c:extLst xmlns:c16r2="http://schemas.microsoft.com/office/drawing/2015/06/chart">
            <c:ext xmlns:c16="http://schemas.microsoft.com/office/drawing/2014/chart" uri="{C3380CC4-5D6E-409C-BE32-E72D297353CC}">
              <c16:uniqueId val="{00000002-C242-4EFC-B0C9-F15F50CEDF64}"/>
            </c:ext>
          </c:extLst>
        </c:ser>
        <c:ser>
          <c:idx val="3"/>
          <c:order val="3"/>
          <c:tx>
            <c:strRef>
              <c:f>Sheet1!$E$1</c:f>
              <c:strCache>
                <c:ptCount val="1"/>
                <c:pt idx="0">
                  <c:v>Spaghetti MERCATOR</c:v>
                </c:pt>
              </c:strCache>
            </c:strRef>
          </c:tx>
          <c:spPr>
            <a:solidFill>
              <a:srgbClr val="B21DAC"/>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5"/>
                <c:pt idx="0">
                  <c:v>In the store</c:v>
                </c:pt>
                <c:pt idx="1">
                  <c:v>In a retailer folder</c:v>
                </c:pt>
                <c:pt idx="2">
                  <c:v>In a TV commercial</c:v>
                </c:pt>
                <c:pt idx="3">
                  <c:v>In a mailing by post</c:v>
                </c:pt>
                <c:pt idx="4">
                  <c:v>On a poster</c:v>
                </c:pt>
              </c:strCache>
            </c:strRef>
          </c:cat>
          <c:val>
            <c:numRef>
              <c:f>Sheet1!$E$2:$E$9</c:f>
              <c:numCache>
                <c:formatCode>0%</c:formatCode>
                <c:ptCount val="5"/>
                <c:pt idx="0">
                  <c:v>0.98</c:v>
                </c:pt>
                <c:pt idx="1">
                  <c:v>0.17</c:v>
                </c:pt>
                <c:pt idx="2">
                  <c:v>0.02</c:v>
                </c:pt>
                <c:pt idx="3">
                  <c:v>0.02</c:v>
                </c:pt>
                <c:pt idx="4">
                  <c:v>0</c:v>
                </c:pt>
              </c:numCache>
            </c:numRef>
          </c:val>
          <c:extLst xmlns:c16r2="http://schemas.microsoft.com/office/drawing/2015/06/chart">
            <c:ext xmlns:c16="http://schemas.microsoft.com/office/drawing/2014/chart" uri="{C3380CC4-5D6E-409C-BE32-E72D297353CC}">
              <c16:uniqueId val="{00000003-C242-4EFC-B0C9-F15F50CEDF64}"/>
            </c:ext>
          </c:extLst>
        </c:ser>
        <c:ser>
          <c:idx val="4"/>
          <c:order val="4"/>
          <c:tx>
            <c:strRef>
              <c:f>Sheet1!$F$1</c:f>
              <c:strCache>
                <c:ptCount val="1"/>
                <c:pt idx="0">
                  <c:v>S Budget špageti SPAR</c:v>
                </c:pt>
              </c:strCache>
            </c:strRef>
          </c:tx>
          <c:spPr>
            <a:solidFill>
              <a:srgbClr val="8DC63F"/>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5"/>
                <c:pt idx="0">
                  <c:v>In the store</c:v>
                </c:pt>
                <c:pt idx="1">
                  <c:v>In a retailer folder</c:v>
                </c:pt>
                <c:pt idx="2">
                  <c:v>In a TV commercial</c:v>
                </c:pt>
                <c:pt idx="3">
                  <c:v>In a mailing by post</c:v>
                </c:pt>
                <c:pt idx="4">
                  <c:v>On a poster</c:v>
                </c:pt>
              </c:strCache>
            </c:strRef>
          </c:cat>
          <c:val>
            <c:numRef>
              <c:f>Sheet1!$F$2:$F$9</c:f>
              <c:numCache>
                <c:formatCode>0%</c:formatCode>
                <c:ptCount val="5"/>
                <c:pt idx="0">
                  <c:v>0.95</c:v>
                </c:pt>
                <c:pt idx="1">
                  <c:v>0.15</c:v>
                </c:pt>
                <c:pt idx="2">
                  <c:v>0.04</c:v>
                </c:pt>
                <c:pt idx="3">
                  <c:v>0.02</c:v>
                </c:pt>
                <c:pt idx="4">
                  <c:v>0</c:v>
                </c:pt>
              </c:numCache>
            </c:numRef>
          </c:val>
          <c:extLst xmlns:c16r2="http://schemas.microsoft.com/office/drawing/2015/06/chart">
            <c:ext xmlns:c16="http://schemas.microsoft.com/office/drawing/2014/chart" uri="{C3380CC4-5D6E-409C-BE32-E72D297353CC}">
              <c16:uniqueId val="{00000004-C242-4EFC-B0C9-F15F50CEDF64}"/>
            </c:ext>
          </c:extLst>
        </c:ser>
        <c:ser>
          <c:idx val="5"/>
          <c:order val="5"/>
          <c:tx>
            <c:strRef>
              <c:f>Sheet1!$G$1</c:f>
              <c:strCache>
                <c:ptCount val="1"/>
                <c:pt idx="0">
                  <c:v>Combino spaghetti LIDL</c:v>
                </c:pt>
              </c:strCache>
            </c:strRef>
          </c:tx>
          <c:spPr>
            <a:solidFill>
              <a:srgbClr val="002060"/>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5"/>
                <c:pt idx="0">
                  <c:v>In the store</c:v>
                </c:pt>
                <c:pt idx="1">
                  <c:v>In a retailer folder</c:v>
                </c:pt>
                <c:pt idx="2">
                  <c:v>In a TV commercial</c:v>
                </c:pt>
                <c:pt idx="3">
                  <c:v>In a mailing by post</c:v>
                </c:pt>
                <c:pt idx="4">
                  <c:v>On a poster</c:v>
                </c:pt>
              </c:strCache>
            </c:strRef>
          </c:cat>
          <c:val>
            <c:numRef>
              <c:f>Sheet1!$G$2:$G$9</c:f>
              <c:numCache>
                <c:formatCode>0%</c:formatCode>
                <c:ptCount val="5"/>
                <c:pt idx="0">
                  <c:v>0.98</c:v>
                </c:pt>
                <c:pt idx="1">
                  <c:v>0.17</c:v>
                </c:pt>
                <c:pt idx="2">
                  <c:v>0.02</c:v>
                </c:pt>
                <c:pt idx="3">
                  <c:v>0.11</c:v>
                </c:pt>
                <c:pt idx="4">
                  <c:v>0.02</c:v>
                </c:pt>
              </c:numCache>
            </c:numRef>
          </c:val>
          <c:extLst xmlns:c16r2="http://schemas.microsoft.com/office/drawing/2015/06/chart">
            <c:ext xmlns:c16="http://schemas.microsoft.com/office/drawing/2014/chart" uri="{C3380CC4-5D6E-409C-BE32-E72D297353CC}">
              <c16:uniqueId val="{00000005-C242-4EFC-B0C9-F15F50CEDF64}"/>
            </c:ext>
          </c:extLst>
        </c:ser>
        <c:ser>
          <c:idx val="6"/>
          <c:order val="6"/>
          <c:tx>
            <c:strRef>
              <c:f>Sheet1!$H$1</c:f>
              <c:strCache>
                <c:ptCount val="1"/>
                <c:pt idx="0">
                  <c:v>Carloni spaghetti HOFER</c:v>
                </c:pt>
              </c:strCache>
            </c:strRef>
          </c:tx>
          <c:spPr>
            <a:solidFill>
              <a:srgbClr val="761114"/>
            </a:solidFill>
          </c:spPr>
          <c:invertIfNegative val="0"/>
          <c:dLbls>
            <c:spPr>
              <a:noFill/>
              <a:ln>
                <a:noFill/>
              </a:ln>
              <a:effectLst/>
            </c:spPr>
            <c:txPr>
              <a:bodyPr/>
              <a:lstStyle/>
              <a:p>
                <a:pPr algn="ctr">
                  <a:defRPr lang="en-US" sz="800" b="0" i="0" u="none" strike="noStrike" kern="12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5"/>
                <c:pt idx="0">
                  <c:v>In the store</c:v>
                </c:pt>
                <c:pt idx="1">
                  <c:v>In a retailer folder</c:v>
                </c:pt>
                <c:pt idx="2">
                  <c:v>In a TV commercial</c:v>
                </c:pt>
                <c:pt idx="3">
                  <c:v>In a mailing by post</c:v>
                </c:pt>
                <c:pt idx="4">
                  <c:v>On a poster</c:v>
                </c:pt>
              </c:strCache>
            </c:strRef>
          </c:cat>
          <c:val>
            <c:numRef>
              <c:f>Sheet1!$H$2:$H$9</c:f>
              <c:numCache>
                <c:formatCode>0%</c:formatCode>
                <c:ptCount val="5"/>
                <c:pt idx="0">
                  <c:v>0.97</c:v>
                </c:pt>
                <c:pt idx="1">
                  <c:v>0.09</c:v>
                </c:pt>
                <c:pt idx="2">
                  <c:v>0</c:v>
                </c:pt>
                <c:pt idx="3">
                  <c:v>0.06</c:v>
                </c:pt>
                <c:pt idx="4">
                  <c:v>0.03</c:v>
                </c:pt>
              </c:numCache>
            </c:numRef>
          </c:val>
          <c:extLst xmlns:c16r2="http://schemas.microsoft.com/office/drawing/2015/06/chart">
            <c:ext xmlns:c16="http://schemas.microsoft.com/office/drawing/2014/chart" uri="{C3380CC4-5D6E-409C-BE32-E72D297353CC}">
              <c16:uniqueId val="{00000006-C242-4EFC-B0C9-F15F50CEDF64}"/>
            </c:ext>
          </c:extLst>
        </c:ser>
        <c:dLbls>
          <c:showLegendKey val="0"/>
          <c:showVal val="0"/>
          <c:showCatName val="0"/>
          <c:showSerName val="0"/>
          <c:showPercent val="0"/>
          <c:showBubbleSize val="0"/>
        </c:dLbls>
        <c:gapWidth val="20"/>
        <c:axId val="465180152"/>
        <c:axId val="465180544"/>
      </c:barChart>
      <c:catAx>
        <c:axId val="465180152"/>
        <c:scaling>
          <c:orientation val="minMax"/>
        </c:scaling>
        <c:delete val="0"/>
        <c:axPos val="b"/>
        <c:numFmt formatCode="General" sourceLinked="0"/>
        <c:majorTickMark val="none"/>
        <c:minorTickMark val="none"/>
        <c:tickLblPos val="nextTo"/>
        <c:spPr>
          <a:ln w="9525">
            <a:solidFill>
              <a:srgbClr val="000000"/>
            </a:solidFill>
          </a:ln>
        </c:spPr>
        <c:txPr>
          <a:bodyPr rot="0" vert="horz"/>
          <a:lstStyle/>
          <a:p>
            <a:pPr>
              <a:defRPr/>
            </a:pPr>
            <a:endParaRPr lang="de-DE"/>
          </a:p>
        </c:txPr>
        <c:crossAx val="465180544"/>
        <c:crosses val="autoZero"/>
        <c:auto val="1"/>
        <c:lblAlgn val="ctr"/>
        <c:lblOffset val="100"/>
        <c:noMultiLvlLbl val="0"/>
      </c:catAx>
      <c:valAx>
        <c:axId val="465180544"/>
        <c:scaling>
          <c:orientation val="minMax"/>
          <c:max val="1"/>
          <c:min val="0"/>
        </c:scaling>
        <c:delete val="1"/>
        <c:axPos val="l"/>
        <c:numFmt formatCode="0%" sourceLinked="1"/>
        <c:majorTickMark val="out"/>
        <c:minorTickMark val="none"/>
        <c:tickLblPos val="nextTo"/>
        <c:crossAx val="465180152"/>
        <c:crosses val="autoZero"/>
        <c:crossBetween val="between"/>
      </c:valAx>
    </c:plotArea>
    <c:legend>
      <c:legendPos val="r"/>
      <c:layout>
        <c:manualLayout>
          <c:xMode val="edge"/>
          <c:yMode val="edge"/>
          <c:x val="0.73252592934064098"/>
          <c:y val="0.18900143693513891"/>
          <c:w val="0.23768258163573558"/>
          <c:h val="0.4742653488135346"/>
        </c:manualLayout>
      </c:layout>
      <c:overlay val="0"/>
    </c:legend>
    <c:plotVisOnly val="1"/>
    <c:dispBlanksAs val="gap"/>
    <c:showDLblsOverMax val="0"/>
  </c:chart>
  <c:txPr>
    <a:bodyPr/>
    <a:lstStyle/>
    <a:p>
      <a:pPr>
        <a:defRPr sz="1000" baseline="0">
          <a:solidFill>
            <a:schemeClr val="accent6"/>
          </a:solidFill>
          <a:latin typeface="Arial" panose="020B0604020202020204" pitchFamily="34" charset="0"/>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fr-FR" sz="2000" noProof="0" dirty="0" err="1"/>
              <a:t>Gender</a:t>
            </a:r>
            <a:endParaRPr lang="en-US" sz="900" i="1" dirty="0"/>
          </a:p>
        </c:rich>
      </c:tx>
      <c:layout>
        <c:manualLayout>
          <c:xMode val="edge"/>
          <c:yMode val="edge"/>
          <c:x val="0.26096225933743999"/>
          <c:y val="2.5672954856029301E-2"/>
        </c:manualLayout>
      </c:layout>
      <c:overlay val="0"/>
    </c:title>
    <c:autoTitleDeleted val="0"/>
    <c:plotArea>
      <c:layout/>
      <c:doughnutChart>
        <c:varyColors val="1"/>
        <c:ser>
          <c:idx val="0"/>
          <c:order val="0"/>
          <c:tx>
            <c:strRef>
              <c:f>Sheet1!$B$1</c:f>
              <c:strCache>
                <c:ptCount val="1"/>
                <c:pt idx="0">
                  <c:v>Gender</c:v>
                </c:pt>
              </c:strCache>
            </c:strRef>
          </c:tx>
          <c:dLbls>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0.41</c:v>
                </c:pt>
                <c:pt idx="1">
                  <c:v>0.59</c:v>
                </c:pt>
              </c:numCache>
            </c:numRef>
          </c:val>
          <c:extLst xmlns:c16r2="http://schemas.microsoft.com/office/drawing/2015/06/chart">
            <c:ext xmlns:c16="http://schemas.microsoft.com/office/drawing/2014/chart" uri="{C3380CC4-5D6E-409C-BE32-E72D297353CC}">
              <c16:uniqueId val="{00000000-91FA-4136-97A5-1072BB7EF33D}"/>
            </c:ext>
          </c:extLst>
        </c:ser>
        <c:dLbls>
          <c:showLegendKey val="0"/>
          <c:showVal val="0"/>
          <c:showCatName val="0"/>
          <c:showSerName val="0"/>
          <c:showPercent val="0"/>
          <c:showBubbleSize val="0"/>
          <c:showLeaderLines val="1"/>
        </c:dLbls>
        <c:firstSliceAng val="0"/>
        <c:holeSize val="50"/>
      </c:doughnutChart>
    </c:plotArea>
    <c:legend>
      <c:legendPos val="r"/>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1AD8-42FB-B51D-9BB81194979C}"/>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1AD8-42FB-B51D-9BB81194979C}"/>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1AD8-42FB-B51D-9BB81194979C}"/>
              </c:ext>
            </c:extLst>
          </c:dPt>
          <c:cat>
            <c:strRef>
              <c:f>Sheet1!$A$2:$A$4</c:f>
              <c:strCache>
                <c:ptCount val="3"/>
                <c:pt idx="0">
                  <c:v>Yes</c:v>
                </c:pt>
                <c:pt idx="1">
                  <c:v>No</c:v>
                </c:pt>
                <c:pt idx="2">
                  <c:v>Can't remember</c:v>
                </c:pt>
              </c:strCache>
            </c:strRef>
          </c:cat>
          <c:val>
            <c:numRef>
              <c:f>Sheet1!$B$2:$B$4</c:f>
              <c:numCache>
                <c:formatCode>0%</c:formatCode>
                <c:ptCount val="3"/>
                <c:pt idx="0">
                  <c:v>0.44</c:v>
                </c:pt>
                <c:pt idx="1">
                  <c:v>0.44</c:v>
                </c:pt>
                <c:pt idx="2">
                  <c:v>0.11</c:v>
                </c:pt>
              </c:numCache>
            </c:numRef>
          </c:val>
          <c:extLst xmlns:c16r2="http://schemas.microsoft.com/office/drawing/2015/06/chart">
            <c:ext xmlns:c16="http://schemas.microsoft.com/office/drawing/2014/chart" uri="{C3380CC4-5D6E-409C-BE32-E72D297353CC}">
              <c16:uniqueId val="{00000006-1AD8-42FB-B51D-9BB81194979C}"/>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D415-469C-8BC4-76DCEFEF9923}"/>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D415-469C-8BC4-76DCEFEF9923}"/>
              </c:ext>
            </c:extLst>
          </c:dPt>
          <c:cat>
            <c:strRef>
              <c:f>Sheet1!$A$2:$A$4</c:f>
              <c:strCache>
                <c:ptCount val="3"/>
                <c:pt idx="0">
                  <c:v>Yes</c:v>
                </c:pt>
                <c:pt idx="1">
                  <c:v>No</c:v>
                </c:pt>
                <c:pt idx="2">
                  <c:v>Can't remember</c:v>
                </c:pt>
              </c:strCache>
            </c:strRef>
          </c:cat>
          <c:val>
            <c:numRef>
              <c:f>Sheet1!$B$2:$B$4</c:f>
              <c:numCache>
                <c:formatCode>0%</c:formatCode>
                <c:ptCount val="3"/>
                <c:pt idx="0">
                  <c:v>0.54</c:v>
                </c:pt>
                <c:pt idx="1">
                  <c:v>0.41</c:v>
                </c:pt>
                <c:pt idx="2">
                  <c:v>0.04</c:v>
                </c:pt>
              </c:numCache>
            </c:numRef>
          </c:val>
          <c:extLst xmlns:c16r2="http://schemas.microsoft.com/office/drawing/2015/06/chart">
            <c:ext xmlns:c16="http://schemas.microsoft.com/office/drawing/2014/chart" uri="{C3380CC4-5D6E-409C-BE32-E72D297353CC}">
              <c16:uniqueId val="{00000004-D415-469C-8BC4-76DCEFEF9923}"/>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504D-452C-8DA3-5E755DAFA52F}"/>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504D-452C-8DA3-5E755DAFA52F}"/>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504D-452C-8DA3-5E755DAFA52F}"/>
              </c:ext>
            </c:extLst>
          </c:dPt>
          <c:cat>
            <c:strRef>
              <c:f>Sheet1!$A$2:$A$4</c:f>
              <c:strCache>
                <c:ptCount val="3"/>
                <c:pt idx="0">
                  <c:v>Yes</c:v>
                </c:pt>
                <c:pt idx="1">
                  <c:v>No</c:v>
                </c:pt>
                <c:pt idx="2">
                  <c:v>Can't remember</c:v>
                </c:pt>
              </c:strCache>
            </c:strRef>
          </c:cat>
          <c:val>
            <c:numRef>
              <c:f>Sheet1!$B$2:$B$4</c:f>
              <c:numCache>
                <c:formatCode>0%</c:formatCode>
                <c:ptCount val="3"/>
                <c:pt idx="0">
                  <c:v>0.37</c:v>
                </c:pt>
                <c:pt idx="1">
                  <c:v>0.59</c:v>
                </c:pt>
                <c:pt idx="2">
                  <c:v>0.05</c:v>
                </c:pt>
              </c:numCache>
            </c:numRef>
          </c:val>
          <c:extLst xmlns:c16r2="http://schemas.microsoft.com/office/drawing/2015/06/chart">
            <c:ext xmlns:c16="http://schemas.microsoft.com/office/drawing/2014/chart" uri="{C3380CC4-5D6E-409C-BE32-E72D297353CC}">
              <c16:uniqueId val="{00000006-504D-452C-8DA3-5E755DAFA52F}"/>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B21DAC"/>
              </a:solidFill>
              <a:ln>
                <a:solidFill>
                  <a:schemeClr val="bg1"/>
                </a:solidFill>
              </a:ln>
            </c:spPr>
            <c:extLst xmlns:c16r2="http://schemas.microsoft.com/office/drawing/2015/06/chart">
              <c:ext xmlns:c16="http://schemas.microsoft.com/office/drawing/2014/chart" uri="{C3380CC4-5D6E-409C-BE32-E72D297353CC}">
                <c16:uniqueId val="{00000001-BC53-4F60-BF15-5CE5DA6EFDFA}"/>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BC53-4F60-BF15-5CE5DA6EFDFA}"/>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BC53-4F60-BF15-5CE5DA6EFDFA}"/>
              </c:ext>
            </c:extLst>
          </c:dPt>
          <c:cat>
            <c:strRef>
              <c:f>Sheet1!$A$2:$A$4</c:f>
              <c:strCache>
                <c:ptCount val="3"/>
                <c:pt idx="0">
                  <c:v>Yes</c:v>
                </c:pt>
                <c:pt idx="1">
                  <c:v>No</c:v>
                </c:pt>
                <c:pt idx="2">
                  <c:v>Can't remember</c:v>
                </c:pt>
              </c:strCache>
            </c:strRef>
          </c:cat>
          <c:val>
            <c:numRef>
              <c:f>Sheet1!$B$2:$B$4</c:f>
              <c:numCache>
                <c:formatCode>0%</c:formatCode>
                <c:ptCount val="3"/>
                <c:pt idx="0">
                  <c:v>0.51</c:v>
                </c:pt>
                <c:pt idx="1">
                  <c:v>0.46</c:v>
                </c:pt>
                <c:pt idx="2">
                  <c:v>0.02</c:v>
                </c:pt>
              </c:numCache>
            </c:numRef>
          </c:val>
          <c:extLst xmlns:c16r2="http://schemas.microsoft.com/office/drawing/2015/06/chart">
            <c:ext xmlns:c16="http://schemas.microsoft.com/office/drawing/2014/chart" uri="{C3380CC4-5D6E-409C-BE32-E72D297353CC}">
              <c16:uniqueId val="{00000006-BC53-4F60-BF15-5CE5DA6EFDFA}"/>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rgbClr val="8DC63F"/>
              </a:solidFill>
              <a:ln>
                <a:noFill/>
              </a:ln>
            </c:spPr>
            <c:extLst xmlns:c16r2="http://schemas.microsoft.com/office/drawing/2015/06/chart">
              <c:ext xmlns:c16="http://schemas.microsoft.com/office/drawing/2014/chart" uri="{C3380CC4-5D6E-409C-BE32-E72D297353CC}">
                <c16:uniqueId val="{00000001-0B9E-4050-A6F9-713F9F7279C0}"/>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0B9E-4050-A6F9-713F9F7279C0}"/>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0B9E-4050-A6F9-713F9F7279C0}"/>
              </c:ext>
            </c:extLst>
          </c:dPt>
          <c:cat>
            <c:strRef>
              <c:f>Sheet1!$A$2:$A$4</c:f>
              <c:strCache>
                <c:ptCount val="3"/>
                <c:pt idx="0">
                  <c:v>Yes</c:v>
                </c:pt>
                <c:pt idx="1">
                  <c:v>No</c:v>
                </c:pt>
                <c:pt idx="2">
                  <c:v>Can't remember</c:v>
                </c:pt>
              </c:strCache>
            </c:strRef>
          </c:cat>
          <c:val>
            <c:numRef>
              <c:f>Sheet1!$B$2:$B$4</c:f>
              <c:numCache>
                <c:formatCode>0%</c:formatCode>
                <c:ptCount val="3"/>
                <c:pt idx="0">
                  <c:v>0.44</c:v>
                </c:pt>
                <c:pt idx="1">
                  <c:v>0.52</c:v>
                </c:pt>
                <c:pt idx="2">
                  <c:v>0.04</c:v>
                </c:pt>
              </c:numCache>
            </c:numRef>
          </c:val>
          <c:extLst xmlns:c16r2="http://schemas.microsoft.com/office/drawing/2015/06/chart">
            <c:ext xmlns:c16="http://schemas.microsoft.com/office/drawing/2014/chart" uri="{C3380CC4-5D6E-409C-BE32-E72D297353CC}">
              <c16:uniqueId val="{00000006-0B9E-4050-A6F9-713F9F7279C0}"/>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002060"/>
              </a:solidFill>
              <a:ln>
                <a:solidFill>
                  <a:schemeClr val="bg1"/>
                </a:solidFill>
              </a:ln>
            </c:spPr>
            <c:extLst xmlns:c16r2="http://schemas.microsoft.com/office/drawing/2015/06/chart">
              <c:ext xmlns:c16="http://schemas.microsoft.com/office/drawing/2014/chart" uri="{C3380CC4-5D6E-409C-BE32-E72D297353CC}">
                <c16:uniqueId val="{00000001-D9D3-4FAE-BC6E-CDFFC0CDE7C7}"/>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D9D3-4FAE-BC6E-CDFFC0CDE7C7}"/>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D9D3-4FAE-BC6E-CDFFC0CDE7C7}"/>
              </c:ext>
            </c:extLst>
          </c:dPt>
          <c:cat>
            <c:strRef>
              <c:f>Sheet1!$A$2:$A$4</c:f>
              <c:strCache>
                <c:ptCount val="3"/>
                <c:pt idx="0">
                  <c:v>Yes</c:v>
                </c:pt>
                <c:pt idx="1">
                  <c:v>No</c:v>
                </c:pt>
                <c:pt idx="2">
                  <c:v>Can't remember</c:v>
                </c:pt>
              </c:strCache>
            </c:strRef>
          </c:cat>
          <c:val>
            <c:numRef>
              <c:f>Sheet1!$B$2:$B$4</c:f>
              <c:numCache>
                <c:formatCode>0%</c:formatCode>
                <c:ptCount val="3"/>
                <c:pt idx="0">
                  <c:v>0.72</c:v>
                </c:pt>
                <c:pt idx="1">
                  <c:v>0.17</c:v>
                </c:pt>
                <c:pt idx="2">
                  <c:v>0.11</c:v>
                </c:pt>
              </c:numCache>
            </c:numRef>
          </c:val>
          <c:extLst xmlns:c16r2="http://schemas.microsoft.com/office/drawing/2015/06/chart">
            <c:ext xmlns:c16="http://schemas.microsoft.com/office/drawing/2014/chart" uri="{C3380CC4-5D6E-409C-BE32-E72D297353CC}">
              <c16:uniqueId val="{00000006-D9D3-4FAE-BC6E-CDFFC0CDE7C7}"/>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761114"/>
              </a:solidFill>
              <a:ln>
                <a:solidFill>
                  <a:schemeClr val="bg1"/>
                </a:solidFill>
              </a:ln>
            </c:spPr>
            <c:extLst xmlns:c16r2="http://schemas.microsoft.com/office/drawing/2015/06/chart">
              <c:ext xmlns:c16="http://schemas.microsoft.com/office/drawing/2014/chart" uri="{C3380CC4-5D6E-409C-BE32-E72D297353CC}">
                <c16:uniqueId val="{00000001-F24B-41F4-AC8D-06B4EF9EE1F5}"/>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F24B-41F4-AC8D-06B4EF9EE1F5}"/>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F24B-41F4-AC8D-06B4EF9EE1F5}"/>
              </c:ext>
            </c:extLst>
          </c:dPt>
          <c:cat>
            <c:strRef>
              <c:f>Sheet1!$A$2:$A$4</c:f>
              <c:strCache>
                <c:ptCount val="3"/>
                <c:pt idx="0">
                  <c:v>Yes</c:v>
                </c:pt>
                <c:pt idx="1">
                  <c:v>No</c:v>
                </c:pt>
                <c:pt idx="2">
                  <c:v>Can't remember</c:v>
                </c:pt>
              </c:strCache>
            </c:strRef>
          </c:cat>
          <c:val>
            <c:numRef>
              <c:f>Sheet1!$B$2:$B$4</c:f>
              <c:numCache>
                <c:formatCode>0%</c:formatCode>
                <c:ptCount val="3"/>
                <c:pt idx="0">
                  <c:v>0.67</c:v>
                </c:pt>
                <c:pt idx="1">
                  <c:v>0.33</c:v>
                </c:pt>
                <c:pt idx="2">
                  <c:v>0</c:v>
                </c:pt>
              </c:numCache>
            </c:numRef>
          </c:val>
          <c:extLst xmlns:c16r2="http://schemas.microsoft.com/office/drawing/2015/06/chart">
            <c:ext xmlns:c16="http://schemas.microsoft.com/office/drawing/2014/chart" uri="{C3380CC4-5D6E-409C-BE32-E72D297353CC}">
              <c16:uniqueId val="{00000006-F24B-41F4-AC8D-06B4EF9EE1F5}"/>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D394-49AC-AD31-825AB5B7E3E9}"/>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D394-49AC-AD31-825AB5B7E3E9}"/>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D394-49AC-AD31-825AB5B7E3E9}"/>
              </c:ext>
            </c:extLst>
          </c:dPt>
          <c:cat>
            <c:strRef>
              <c:f>Sheet1!$A$2:$A$4</c:f>
              <c:strCache>
                <c:ptCount val="3"/>
                <c:pt idx="0">
                  <c:v>Yes</c:v>
                </c:pt>
                <c:pt idx="1">
                  <c:v>No</c:v>
                </c:pt>
                <c:pt idx="2">
                  <c:v>Can't remember</c:v>
                </c:pt>
              </c:strCache>
            </c:str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6-D394-49AC-AD31-825AB5B7E3E9}"/>
            </c:ext>
          </c:extLst>
        </c:ser>
        <c:dLbls>
          <c:showLegendKey val="0"/>
          <c:showVal val="0"/>
          <c:showCatName val="0"/>
          <c:showSerName val="0"/>
          <c:showPercent val="0"/>
          <c:showBubbleSize val="0"/>
          <c:showLeaderLines val="1"/>
        </c:dLbls>
        <c:firstSliceAng val="360"/>
        <c:holeSize val="74"/>
      </c:doughnutChart>
      <c:spPr>
        <a:noFill/>
        <a:ln w="25400">
          <a:noFill/>
        </a:ln>
      </c:spPr>
    </c:plotArea>
    <c:legend>
      <c:legendPos val="b"/>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5238-46AB-BA98-911FB47901F8}"/>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5238-46AB-BA98-911FB47901F8}"/>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5238-46AB-BA98-911FB47901F8}"/>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5238-46AB-BA98-911FB47901F8}"/>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5238-46AB-BA98-911FB47901F8}"/>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5238-46AB-BA98-911FB47901F8}"/>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5238-46AB-BA98-911FB47901F8}"/>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5238-46AB-BA98-911FB47901F8}"/>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38-46AB-BA98-911FB47901F8}"/>
                </c:ext>
                <c:ext xmlns:c15="http://schemas.microsoft.com/office/drawing/2012/chart" uri="{CE6537A1-D6FC-4f65-9D91-7224C49458BB}">
                  <c15:layout/>
                </c:ext>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238-46AB-BA98-911FB47901F8}"/>
                </c:ext>
                <c:ext xmlns:c15="http://schemas.microsoft.com/office/drawing/2012/chart" uri="{CE6537A1-D6FC-4f65-9D91-7224C49458BB}">
                  <c15:layout/>
                </c:ext>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238-46AB-BA98-911FB47901F8}"/>
                </c:ext>
                <c:ext xmlns:c15="http://schemas.microsoft.com/office/drawing/2012/chart" uri="{CE6537A1-D6FC-4f65-9D91-7224C49458BB}">
                  <c15:layout/>
                </c:ext>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TRE MULINI špageti bronaste šobe  EUROSPIN</c:v>
                </c:pt>
                <c:pt idx="1">
                  <c:v>Competitor Average</c:v>
                </c:pt>
                <c:pt idx="2">
                  <c:v>Špageti TUŠ</c:v>
                </c:pt>
                <c:pt idx="3">
                  <c:v>Spaghetti MERCATOR</c:v>
                </c:pt>
                <c:pt idx="4">
                  <c:v>S Budget špageti SPAR</c:v>
                </c:pt>
                <c:pt idx="5">
                  <c:v>Combino spaghetti LIDL</c:v>
                </c:pt>
                <c:pt idx="6">
                  <c:v>Carloni spaghetti HOFER</c:v>
                </c:pt>
              </c:strCache>
            </c:strRef>
          </c:cat>
          <c:val>
            <c:numRef>
              <c:f>Sheet1!$B$2:$B$8</c:f>
              <c:numCache>
                <c:formatCode>0.00</c:formatCode>
                <c:ptCount val="7"/>
                <c:pt idx="0">
                  <c:v>8</c:v>
                </c:pt>
                <c:pt idx="1">
                  <c:v>7.11</c:v>
                </c:pt>
                <c:pt idx="2">
                  <c:v>6.73</c:v>
                </c:pt>
                <c:pt idx="3">
                  <c:v>6.62</c:v>
                </c:pt>
                <c:pt idx="4">
                  <c:v>7.14</c:v>
                </c:pt>
                <c:pt idx="5">
                  <c:v>7.47</c:v>
                </c:pt>
                <c:pt idx="6">
                  <c:v>7.59</c:v>
                </c:pt>
              </c:numCache>
            </c:numRef>
          </c:val>
          <c:extLst xmlns:c16r2="http://schemas.microsoft.com/office/drawing/2015/06/chart">
            <c:ext xmlns:c16="http://schemas.microsoft.com/office/drawing/2014/chart" uri="{C3380CC4-5D6E-409C-BE32-E72D297353CC}">
              <c16:uniqueId val="{00000010-5238-46AB-BA98-911FB47901F8}"/>
            </c:ext>
          </c:extLst>
        </c:ser>
        <c:dLbls>
          <c:showLegendKey val="0"/>
          <c:showVal val="0"/>
          <c:showCatName val="0"/>
          <c:showSerName val="0"/>
          <c:showPercent val="0"/>
          <c:showBubbleSize val="0"/>
        </c:dLbls>
        <c:gapWidth val="150"/>
        <c:axId val="464392024"/>
        <c:axId val="464392416"/>
      </c:barChart>
      <c:catAx>
        <c:axId val="464392024"/>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464392416"/>
        <c:crossesAt val="0"/>
        <c:auto val="1"/>
        <c:lblAlgn val="ctr"/>
        <c:lblOffset val="100"/>
        <c:noMultiLvlLbl val="0"/>
      </c:catAx>
      <c:valAx>
        <c:axId val="464392416"/>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464392024"/>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28C7-4BC5-863A-802E10ABF695}"/>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28C7-4BC5-863A-802E10ABF695}"/>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28C7-4BC5-863A-802E10ABF695}"/>
              </c:ext>
            </c:extLst>
          </c:dPt>
          <c:cat>
            <c:strRef>
              <c:f>Sheet1!$A$2:$A$3</c:f>
              <c:strCache>
                <c:ptCount val="2"/>
                <c:pt idx="0">
                  <c:v>Yes</c:v>
                </c:pt>
                <c:pt idx="1">
                  <c:v>No</c:v>
                </c:pt>
              </c:strCache>
            </c:strRef>
          </c:cat>
          <c:val>
            <c:numRef>
              <c:f>Sheet1!$B$2:$B$3</c:f>
              <c:numCache>
                <c:formatCode>0%</c:formatCode>
                <c:ptCount val="2"/>
                <c:pt idx="0">
                  <c:v>0.19</c:v>
                </c:pt>
                <c:pt idx="1">
                  <c:v>0.81</c:v>
                </c:pt>
              </c:numCache>
            </c:numRef>
          </c:val>
          <c:extLst xmlns:c16r2="http://schemas.microsoft.com/office/drawing/2015/06/chart">
            <c:ext xmlns:c16="http://schemas.microsoft.com/office/drawing/2014/chart" uri="{C3380CC4-5D6E-409C-BE32-E72D297353CC}">
              <c16:uniqueId val="{00000006-28C7-4BC5-863A-802E10ABF695}"/>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8108666563738399"/>
          <c:y val="2.5641025641025599E-2"/>
        </c:manualLayout>
      </c:layout>
      <c:overlay val="0"/>
      <c:txPr>
        <a:bodyPr/>
        <a:lstStyle/>
        <a:p>
          <a:pPr>
            <a:defRPr sz="2000"/>
          </a:pPr>
          <a:endParaRPr lang="de-DE"/>
        </a:p>
      </c:txPr>
    </c:title>
    <c:autoTitleDeleted val="0"/>
    <c:plotArea>
      <c:layout>
        <c:manualLayout>
          <c:layoutTarget val="inner"/>
          <c:xMode val="edge"/>
          <c:yMode val="edge"/>
          <c:x val="8.1594585526083396E-2"/>
          <c:y val="0.25347510417522401"/>
          <c:w val="0.54318908275350597"/>
          <c:h val="0.69705759877171003"/>
        </c:manualLayout>
      </c:layout>
      <c:doughnutChart>
        <c:varyColors val="1"/>
        <c:ser>
          <c:idx val="0"/>
          <c:order val="0"/>
          <c:tx>
            <c:strRef>
              <c:f>Sheet1!$B$1</c:f>
              <c:strCache>
                <c:ptCount val="1"/>
                <c:pt idx="0">
                  <c:v>Age</c:v>
                </c:pt>
              </c:strCache>
            </c:strRef>
          </c:tx>
          <c:dLbls>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18-24 years</c:v>
                </c:pt>
                <c:pt idx="1">
                  <c:v>25-39 years</c:v>
                </c:pt>
                <c:pt idx="2">
                  <c:v>40-54 years</c:v>
                </c:pt>
                <c:pt idx="3">
                  <c:v>55-64 years</c:v>
                </c:pt>
              </c:strCache>
            </c:strRef>
          </c:cat>
          <c:val>
            <c:numRef>
              <c:f>Sheet1!$B$2:$B$5</c:f>
              <c:numCache>
                <c:formatCode>0%</c:formatCode>
                <c:ptCount val="4"/>
                <c:pt idx="0">
                  <c:v>0.13</c:v>
                </c:pt>
                <c:pt idx="1">
                  <c:v>0.35</c:v>
                </c:pt>
                <c:pt idx="2">
                  <c:v>0.35</c:v>
                </c:pt>
                <c:pt idx="3">
                  <c:v>0.17</c:v>
                </c:pt>
              </c:numCache>
            </c:numRef>
          </c:val>
          <c:extLst xmlns:c16r2="http://schemas.microsoft.com/office/drawing/2015/06/chart">
            <c:ext xmlns:c16="http://schemas.microsoft.com/office/drawing/2014/chart" uri="{C3380CC4-5D6E-409C-BE32-E72D297353CC}">
              <c16:uniqueId val="{00000000-B3B2-4EC7-8613-E8A051D14218}"/>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5536771138901804"/>
          <c:y val="0.42253650985934499"/>
          <c:w val="0.22502444547372799"/>
          <c:h val="0.37287569823002897"/>
        </c:manualLayout>
      </c:layout>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0A2C-41BA-BF00-E1F00AD3C0CE}"/>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0A2C-41BA-BF00-E1F00AD3C0CE}"/>
              </c:ext>
            </c:extLst>
          </c:dPt>
          <c:cat>
            <c:strRef>
              <c:f>Sheet1!$A$2:$A$3</c:f>
              <c:strCache>
                <c:ptCount val="2"/>
                <c:pt idx="0">
                  <c:v>Yes</c:v>
                </c:pt>
                <c:pt idx="1">
                  <c:v>No</c:v>
                </c:pt>
              </c:strCache>
            </c:strRef>
          </c:cat>
          <c:val>
            <c:numRef>
              <c:f>Sheet1!$B$2:$B$3</c:f>
              <c:numCache>
                <c:formatCode>0%</c:formatCode>
                <c:ptCount val="2"/>
                <c:pt idx="0">
                  <c:v>0.81</c:v>
                </c:pt>
                <c:pt idx="1">
                  <c:v>0.19</c:v>
                </c:pt>
              </c:numCache>
            </c:numRef>
          </c:val>
          <c:extLst xmlns:c16r2="http://schemas.microsoft.com/office/drawing/2015/06/chart">
            <c:ext xmlns:c16="http://schemas.microsoft.com/office/drawing/2014/chart" uri="{C3380CC4-5D6E-409C-BE32-E72D297353CC}">
              <c16:uniqueId val="{00000004-0A2C-41BA-BF00-E1F00AD3C0CE}"/>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1-9ABA-4062-9F0C-B5A40762CD46}"/>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9ABA-4062-9F0C-B5A40762CD46}"/>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9ABA-4062-9F0C-B5A40762CD46}"/>
              </c:ext>
            </c:extLst>
          </c:dPt>
          <c:cat>
            <c:strRef>
              <c:f>Sheet1!$A$2:$A$3</c:f>
              <c:strCache>
                <c:ptCount val="2"/>
                <c:pt idx="0">
                  <c:v>Yes</c:v>
                </c:pt>
                <c:pt idx="1">
                  <c:v>No</c:v>
                </c:pt>
              </c:strCache>
            </c:strRef>
          </c:cat>
          <c:val>
            <c:numRef>
              <c:f>Sheet1!$B$2:$B$3</c:f>
              <c:numCache>
                <c:formatCode>0%</c:formatCode>
                <c:ptCount val="2"/>
                <c:pt idx="0">
                  <c:v>0.08</c:v>
                </c:pt>
                <c:pt idx="1">
                  <c:v>0.88</c:v>
                </c:pt>
              </c:numCache>
            </c:numRef>
          </c:val>
          <c:extLst xmlns:c16r2="http://schemas.microsoft.com/office/drawing/2015/06/chart">
            <c:ext xmlns:c16="http://schemas.microsoft.com/office/drawing/2014/chart" uri="{C3380CC4-5D6E-409C-BE32-E72D297353CC}">
              <c16:uniqueId val="{00000006-9ABA-4062-9F0C-B5A40762CD46}"/>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B21DAC"/>
              </a:solidFill>
              <a:ln>
                <a:solidFill>
                  <a:schemeClr val="bg1"/>
                </a:solidFill>
              </a:ln>
            </c:spPr>
            <c:extLst xmlns:c16r2="http://schemas.microsoft.com/office/drawing/2015/06/chart">
              <c:ext xmlns:c16="http://schemas.microsoft.com/office/drawing/2014/chart" uri="{C3380CC4-5D6E-409C-BE32-E72D297353CC}">
                <c16:uniqueId val="{00000001-7B90-4A9C-96EF-3D5812D3D6D6}"/>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7B90-4A9C-96EF-3D5812D3D6D6}"/>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7B90-4A9C-96EF-3D5812D3D6D6}"/>
              </c:ext>
            </c:extLst>
          </c:dPt>
          <c:cat>
            <c:strRef>
              <c:f>Sheet1!$A$2:$A$3</c:f>
              <c:strCache>
                <c:ptCount val="2"/>
                <c:pt idx="0">
                  <c:v>Yes</c:v>
                </c:pt>
                <c:pt idx="1">
                  <c:v>No</c:v>
                </c:pt>
              </c:strCache>
            </c:strRef>
          </c:cat>
          <c:val>
            <c:numRef>
              <c:f>Sheet1!$B$2:$B$3</c:f>
              <c:numCache>
                <c:formatCode>0%</c:formatCode>
                <c:ptCount val="2"/>
                <c:pt idx="0">
                  <c:v>0.14000000000000001</c:v>
                </c:pt>
                <c:pt idx="1">
                  <c:v>0.21</c:v>
                </c:pt>
              </c:numCache>
            </c:numRef>
          </c:val>
          <c:extLst xmlns:c16r2="http://schemas.microsoft.com/office/drawing/2015/06/chart">
            <c:ext xmlns:c16="http://schemas.microsoft.com/office/drawing/2014/chart" uri="{C3380CC4-5D6E-409C-BE32-E72D297353CC}">
              <c16:uniqueId val="{00000006-7B90-4A9C-96EF-3D5812D3D6D6}"/>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rgbClr val="8DC63F"/>
              </a:solidFill>
              <a:ln>
                <a:noFill/>
              </a:ln>
            </c:spPr>
            <c:extLst xmlns:c16r2="http://schemas.microsoft.com/office/drawing/2015/06/chart">
              <c:ext xmlns:c16="http://schemas.microsoft.com/office/drawing/2014/chart" uri="{C3380CC4-5D6E-409C-BE32-E72D297353CC}">
                <c16:uniqueId val="{00000001-25A8-4F49-9AAF-F04110C2C272}"/>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25A8-4F49-9AAF-F04110C2C272}"/>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25A8-4F49-9AAF-F04110C2C272}"/>
              </c:ext>
            </c:extLst>
          </c:dPt>
          <c:cat>
            <c:strRef>
              <c:f>Sheet1!$A$2:$A$3</c:f>
              <c:strCache>
                <c:ptCount val="2"/>
                <c:pt idx="0">
                  <c:v>Yes</c:v>
                </c:pt>
                <c:pt idx="1">
                  <c:v>No</c:v>
                </c:pt>
              </c:strCache>
            </c:strRef>
          </c:cat>
          <c:val>
            <c:numRef>
              <c:f>Sheet1!$B$2:$B$3</c:f>
              <c:numCache>
                <c:formatCode>0%</c:formatCode>
                <c:ptCount val="2"/>
                <c:pt idx="0">
                  <c:v>0.19</c:v>
                </c:pt>
                <c:pt idx="1">
                  <c:v>0.9</c:v>
                </c:pt>
              </c:numCache>
            </c:numRef>
          </c:val>
          <c:extLst xmlns:c16r2="http://schemas.microsoft.com/office/drawing/2015/06/chart">
            <c:ext xmlns:c16="http://schemas.microsoft.com/office/drawing/2014/chart" uri="{C3380CC4-5D6E-409C-BE32-E72D297353CC}">
              <c16:uniqueId val="{00000006-25A8-4F49-9AAF-F04110C2C272}"/>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002060"/>
              </a:solidFill>
              <a:ln>
                <a:solidFill>
                  <a:schemeClr val="bg1"/>
                </a:solidFill>
              </a:ln>
            </c:spPr>
            <c:extLst xmlns:c16r2="http://schemas.microsoft.com/office/drawing/2015/06/chart">
              <c:ext xmlns:c16="http://schemas.microsoft.com/office/drawing/2014/chart" uri="{C3380CC4-5D6E-409C-BE32-E72D297353CC}">
                <c16:uniqueId val="{00000001-B784-45D5-9273-65625C4F1A80}"/>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B784-45D5-9273-65625C4F1A80}"/>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B784-45D5-9273-65625C4F1A80}"/>
              </c:ext>
            </c:extLst>
          </c:dPt>
          <c:cat>
            <c:strRef>
              <c:f>Sheet1!$A$2:$A$3</c:f>
              <c:strCache>
                <c:ptCount val="2"/>
                <c:pt idx="0">
                  <c:v>Yes</c:v>
                </c:pt>
                <c:pt idx="1">
                  <c:v>No</c:v>
                </c:pt>
              </c:strCache>
            </c:strRef>
          </c:cat>
          <c:val>
            <c:numRef>
              <c:f>Sheet1!$B$2:$B$3</c:f>
              <c:numCache>
                <c:formatCode>0%</c:formatCode>
                <c:ptCount val="2"/>
                <c:pt idx="0">
                  <c:v>0.24</c:v>
                </c:pt>
                <c:pt idx="1">
                  <c:v>0.76</c:v>
                </c:pt>
              </c:numCache>
            </c:numRef>
          </c:val>
          <c:extLst xmlns:c16r2="http://schemas.microsoft.com/office/drawing/2015/06/chart">
            <c:ext xmlns:c16="http://schemas.microsoft.com/office/drawing/2014/chart" uri="{C3380CC4-5D6E-409C-BE32-E72D297353CC}">
              <c16:uniqueId val="{00000006-B784-45D5-9273-65625C4F1A80}"/>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rgbClr val="761114"/>
              </a:solidFill>
              <a:ln>
                <a:solidFill>
                  <a:schemeClr val="bg1"/>
                </a:solidFill>
              </a:ln>
            </c:spPr>
            <c:extLst xmlns:c16r2="http://schemas.microsoft.com/office/drawing/2015/06/chart">
              <c:ext xmlns:c16="http://schemas.microsoft.com/office/drawing/2014/chart" uri="{C3380CC4-5D6E-409C-BE32-E72D297353CC}">
                <c16:uniqueId val="{00000001-4D73-4090-896B-2EABA3F4D2A8}"/>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4D73-4090-896B-2EABA3F4D2A8}"/>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4D73-4090-896B-2EABA3F4D2A8}"/>
              </c:ext>
            </c:extLst>
          </c:dPt>
          <c:cat>
            <c:strRef>
              <c:f>Sheet1!$A$2:$A$3</c:f>
              <c:strCache>
                <c:ptCount val="2"/>
                <c:pt idx="0">
                  <c:v>Yes</c:v>
                </c:pt>
                <c:pt idx="1">
                  <c:v>No</c:v>
                </c:pt>
              </c:strCache>
            </c:strRef>
          </c:cat>
          <c:val>
            <c:numRef>
              <c:f>Sheet1!$B$2:$B$3</c:f>
              <c:numCache>
                <c:formatCode>0%</c:formatCode>
                <c:ptCount val="2"/>
                <c:pt idx="0">
                  <c:v>0.16</c:v>
                </c:pt>
                <c:pt idx="1">
                  <c:v>0.84</c:v>
                </c:pt>
              </c:numCache>
            </c:numRef>
          </c:val>
          <c:extLst xmlns:c16r2="http://schemas.microsoft.com/office/drawing/2015/06/chart">
            <c:ext xmlns:c16="http://schemas.microsoft.com/office/drawing/2014/chart" uri="{C3380CC4-5D6E-409C-BE32-E72D297353CC}">
              <c16:uniqueId val="{00000006-4D73-4090-896B-2EABA3F4D2A8}"/>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4"/>
                <c:pt idx="0">
                  <c:v>I don't know the product</c:v>
                </c:pt>
                <c:pt idx="1">
                  <c:v>I prefer other brand(s)</c:v>
                </c:pt>
                <c:pt idx="2">
                  <c:v>I do not trust its quality</c:v>
                </c:pt>
                <c:pt idx="3">
                  <c:v>I don't know</c:v>
                </c:pt>
              </c:strCache>
            </c:strRef>
          </c:cat>
          <c:val>
            <c:numRef>
              <c:f>Sheet1!$B$2:$B$12</c:f>
              <c:numCache>
                <c:formatCode>0%</c:formatCode>
                <c:ptCount val="4"/>
                <c:pt idx="0">
                  <c:v>0.25</c:v>
                </c:pt>
                <c:pt idx="1">
                  <c:v>0.25</c:v>
                </c:pt>
                <c:pt idx="2">
                  <c:v>0.13</c:v>
                </c:pt>
                <c:pt idx="3">
                  <c:v>0.5</c:v>
                </c:pt>
              </c:numCache>
            </c:numRef>
          </c:val>
          <c:extLst xmlns:c16r2="http://schemas.microsoft.com/office/drawing/2015/06/chart">
            <c:ext xmlns:c16="http://schemas.microsoft.com/office/drawing/2014/chart" uri="{C3380CC4-5D6E-409C-BE32-E72D297353CC}">
              <c16:uniqueId val="{00000000-4815-4874-B0E6-CB7A9CA7E824}"/>
            </c:ext>
          </c:extLst>
        </c:ser>
        <c:dLbls>
          <c:showLegendKey val="0"/>
          <c:showVal val="0"/>
          <c:showCatName val="0"/>
          <c:showSerName val="0"/>
          <c:showPercent val="0"/>
          <c:showBubbleSize val="0"/>
        </c:dLbls>
        <c:gapWidth val="150"/>
        <c:axId val="372466168"/>
        <c:axId val="372461856"/>
      </c:barChart>
      <c:catAx>
        <c:axId val="372466168"/>
        <c:scaling>
          <c:orientation val="maxMin"/>
        </c:scaling>
        <c:delete val="0"/>
        <c:axPos val="l"/>
        <c:numFmt formatCode="General" sourceLinked="0"/>
        <c:majorTickMark val="in"/>
        <c:minorTickMark val="none"/>
        <c:tickLblPos val="low"/>
        <c:txPr>
          <a:bodyPr/>
          <a:lstStyle/>
          <a:p>
            <a:pPr>
              <a:defRPr sz="900"/>
            </a:pPr>
            <a:endParaRPr lang="de-DE"/>
          </a:p>
        </c:txPr>
        <c:crossAx val="372461856"/>
        <c:crosses val="autoZero"/>
        <c:auto val="1"/>
        <c:lblAlgn val="ctr"/>
        <c:lblOffset val="100"/>
        <c:noMultiLvlLbl val="0"/>
      </c:catAx>
      <c:valAx>
        <c:axId val="372461856"/>
        <c:scaling>
          <c:orientation val="minMax"/>
        </c:scaling>
        <c:delete val="1"/>
        <c:axPos val="t"/>
        <c:numFmt formatCode="0%" sourceLinked="1"/>
        <c:majorTickMark val="out"/>
        <c:minorTickMark val="none"/>
        <c:tickLblPos val="nextTo"/>
        <c:crossAx val="372466168"/>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0"/>
                <c:pt idx="0">
                  <c:v>I prefer other brand(s)</c:v>
                </c:pt>
                <c:pt idx="1">
                  <c:v>I don't see the value of the product, it is not for me/my familiy</c:v>
                </c:pt>
                <c:pt idx="2">
                  <c:v>I do not trust its quality</c:v>
                </c:pt>
                <c:pt idx="3">
                  <c:v>I don't know the product</c:v>
                </c:pt>
                <c:pt idx="4">
                  <c:v>I don't like the packaging</c:v>
                </c:pt>
                <c:pt idx="5">
                  <c:v>I do not think it's healthy</c:v>
                </c:pt>
                <c:pt idx="6">
                  <c:v>The product is not innovative</c:v>
                </c:pt>
                <c:pt idx="7">
                  <c:v>The price</c:v>
                </c:pt>
                <c:pt idx="8">
                  <c:v>Other reasons</c:v>
                </c:pt>
                <c:pt idx="9">
                  <c:v>I don't know</c:v>
                </c:pt>
              </c:strCache>
            </c:strRef>
          </c:cat>
          <c:val>
            <c:numRef>
              <c:f>Sheet1!$B$2:$B$12</c:f>
              <c:numCache>
                <c:formatCode>0%</c:formatCode>
                <c:ptCount val="10"/>
                <c:pt idx="0">
                  <c:v>0.56000000000000005</c:v>
                </c:pt>
                <c:pt idx="1">
                  <c:v>0.18</c:v>
                </c:pt>
                <c:pt idx="2">
                  <c:v>0.11</c:v>
                </c:pt>
                <c:pt idx="3">
                  <c:v>0.09</c:v>
                </c:pt>
                <c:pt idx="4">
                  <c:v>0.09</c:v>
                </c:pt>
                <c:pt idx="5">
                  <c:v>0.06</c:v>
                </c:pt>
                <c:pt idx="6">
                  <c:v>0.05</c:v>
                </c:pt>
                <c:pt idx="7">
                  <c:v>0.04</c:v>
                </c:pt>
                <c:pt idx="8">
                  <c:v>0.04</c:v>
                </c:pt>
                <c:pt idx="9">
                  <c:v>0.14000000000000001</c:v>
                </c:pt>
              </c:numCache>
            </c:numRef>
          </c:val>
          <c:extLst xmlns:c16r2="http://schemas.microsoft.com/office/drawing/2015/06/chart">
            <c:ext xmlns:c16="http://schemas.microsoft.com/office/drawing/2014/chart" uri="{C3380CC4-5D6E-409C-BE32-E72D297353CC}">
              <c16:uniqueId val="{00000000-3D9D-41E2-9C28-69744B7C571D}"/>
            </c:ext>
          </c:extLst>
        </c:ser>
        <c:dLbls>
          <c:showLegendKey val="0"/>
          <c:showVal val="0"/>
          <c:showCatName val="0"/>
          <c:showSerName val="0"/>
          <c:showPercent val="0"/>
          <c:showBubbleSize val="0"/>
        </c:dLbls>
        <c:gapWidth val="150"/>
        <c:axId val="463179952"/>
        <c:axId val="463180736"/>
      </c:barChart>
      <c:catAx>
        <c:axId val="463179952"/>
        <c:scaling>
          <c:orientation val="maxMin"/>
        </c:scaling>
        <c:delete val="0"/>
        <c:axPos val="l"/>
        <c:numFmt formatCode="General" sourceLinked="0"/>
        <c:majorTickMark val="in"/>
        <c:minorTickMark val="none"/>
        <c:tickLblPos val="low"/>
        <c:txPr>
          <a:bodyPr/>
          <a:lstStyle/>
          <a:p>
            <a:pPr>
              <a:defRPr sz="900"/>
            </a:pPr>
            <a:endParaRPr lang="de-DE"/>
          </a:p>
        </c:txPr>
        <c:crossAx val="463180736"/>
        <c:crosses val="autoZero"/>
        <c:auto val="1"/>
        <c:lblAlgn val="ctr"/>
        <c:lblOffset val="100"/>
        <c:noMultiLvlLbl val="0"/>
      </c:catAx>
      <c:valAx>
        <c:axId val="463180736"/>
        <c:scaling>
          <c:orientation val="minMax"/>
        </c:scaling>
        <c:delete val="1"/>
        <c:axPos val="t"/>
        <c:numFmt formatCode="0%" sourceLinked="1"/>
        <c:majorTickMark val="out"/>
        <c:minorTickMark val="none"/>
        <c:tickLblPos val="nextTo"/>
        <c:crossAx val="46317995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0"/>
                <c:pt idx="0">
                  <c:v>I prefer other brand(s)</c:v>
                </c:pt>
                <c:pt idx="1">
                  <c:v>I don't see the value of the product, it is not for me/my familiy</c:v>
                </c:pt>
                <c:pt idx="2">
                  <c:v>I don't know the product</c:v>
                </c:pt>
                <c:pt idx="3">
                  <c:v>I don't like the packaging</c:v>
                </c:pt>
                <c:pt idx="4">
                  <c:v>The product is not innovative</c:v>
                </c:pt>
                <c:pt idx="5">
                  <c:v>The price</c:v>
                </c:pt>
                <c:pt idx="6">
                  <c:v>I do not trust its quality</c:v>
                </c:pt>
                <c:pt idx="7">
                  <c:v>I do not think it's healthy</c:v>
                </c:pt>
                <c:pt idx="8">
                  <c:v>Other reasons</c:v>
                </c:pt>
                <c:pt idx="9">
                  <c:v>I don't know</c:v>
                </c:pt>
              </c:strCache>
            </c:strRef>
          </c:cat>
          <c:val>
            <c:numRef>
              <c:f>Sheet1!$B$2:$B$12</c:f>
              <c:numCache>
                <c:formatCode>0%</c:formatCode>
                <c:ptCount val="10"/>
                <c:pt idx="0">
                  <c:v>0.42</c:v>
                </c:pt>
                <c:pt idx="1">
                  <c:v>0.17</c:v>
                </c:pt>
                <c:pt idx="2">
                  <c:v>0.13</c:v>
                </c:pt>
                <c:pt idx="3">
                  <c:v>0.13</c:v>
                </c:pt>
                <c:pt idx="4">
                  <c:v>0.08</c:v>
                </c:pt>
                <c:pt idx="5">
                  <c:v>0.04</c:v>
                </c:pt>
                <c:pt idx="6">
                  <c:v>0.04</c:v>
                </c:pt>
                <c:pt idx="7">
                  <c:v>0.04</c:v>
                </c:pt>
                <c:pt idx="8">
                  <c:v>0.08</c:v>
                </c:pt>
                <c:pt idx="9">
                  <c:v>0.17</c:v>
                </c:pt>
              </c:numCache>
            </c:numRef>
          </c:val>
          <c:extLst xmlns:c16r2="http://schemas.microsoft.com/office/drawing/2015/06/chart">
            <c:ext xmlns:c16="http://schemas.microsoft.com/office/drawing/2014/chart" uri="{C3380CC4-5D6E-409C-BE32-E72D297353CC}">
              <c16:uniqueId val="{00000000-C8D9-41FE-B41D-C107ECB1547E}"/>
            </c:ext>
          </c:extLst>
        </c:ser>
        <c:dLbls>
          <c:showLegendKey val="0"/>
          <c:showVal val="0"/>
          <c:showCatName val="0"/>
          <c:showSerName val="0"/>
          <c:showPercent val="0"/>
          <c:showBubbleSize val="0"/>
        </c:dLbls>
        <c:gapWidth val="150"/>
        <c:axId val="463178384"/>
        <c:axId val="463180344"/>
      </c:barChart>
      <c:catAx>
        <c:axId val="463178384"/>
        <c:scaling>
          <c:orientation val="maxMin"/>
        </c:scaling>
        <c:delete val="0"/>
        <c:axPos val="l"/>
        <c:numFmt formatCode="General" sourceLinked="0"/>
        <c:majorTickMark val="in"/>
        <c:minorTickMark val="none"/>
        <c:tickLblPos val="low"/>
        <c:txPr>
          <a:bodyPr/>
          <a:lstStyle/>
          <a:p>
            <a:pPr>
              <a:defRPr sz="900"/>
            </a:pPr>
            <a:endParaRPr lang="de-DE"/>
          </a:p>
        </c:txPr>
        <c:crossAx val="463180344"/>
        <c:crosses val="autoZero"/>
        <c:auto val="1"/>
        <c:lblAlgn val="ctr"/>
        <c:lblOffset val="100"/>
        <c:noMultiLvlLbl val="0"/>
      </c:catAx>
      <c:valAx>
        <c:axId val="463180344"/>
        <c:scaling>
          <c:orientation val="minMax"/>
        </c:scaling>
        <c:delete val="1"/>
        <c:axPos val="t"/>
        <c:numFmt formatCode="0%" sourceLinked="1"/>
        <c:majorTickMark val="out"/>
        <c:minorTickMark val="none"/>
        <c:tickLblPos val="nextTo"/>
        <c:crossAx val="46317838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8"/>
                <c:pt idx="0">
                  <c:v>I prefer other brand(s)</c:v>
                </c:pt>
                <c:pt idx="1">
                  <c:v>I don't see the value of the product, it is not for me/my familiy</c:v>
                </c:pt>
                <c:pt idx="2">
                  <c:v>I don't know the product</c:v>
                </c:pt>
                <c:pt idx="3">
                  <c:v>The price</c:v>
                </c:pt>
                <c:pt idx="4">
                  <c:v>I don't like the packaging</c:v>
                </c:pt>
                <c:pt idx="5">
                  <c:v>I do not trust its quality</c:v>
                </c:pt>
                <c:pt idx="6">
                  <c:v>Other reasons</c:v>
                </c:pt>
                <c:pt idx="7">
                  <c:v>I don't know</c:v>
                </c:pt>
              </c:strCache>
            </c:strRef>
          </c:cat>
          <c:val>
            <c:numRef>
              <c:f>Sheet1!$B$2:$B$12</c:f>
              <c:numCache>
                <c:formatCode>0%</c:formatCode>
                <c:ptCount val="8"/>
                <c:pt idx="0">
                  <c:v>0.42</c:v>
                </c:pt>
                <c:pt idx="1">
                  <c:v>0.16</c:v>
                </c:pt>
                <c:pt idx="2">
                  <c:v>0.16</c:v>
                </c:pt>
                <c:pt idx="3">
                  <c:v>0.16</c:v>
                </c:pt>
                <c:pt idx="4">
                  <c:v>0.05</c:v>
                </c:pt>
                <c:pt idx="5">
                  <c:v>0.05</c:v>
                </c:pt>
                <c:pt idx="6">
                  <c:v>0.05</c:v>
                </c:pt>
                <c:pt idx="7">
                  <c:v>0.21</c:v>
                </c:pt>
              </c:numCache>
            </c:numRef>
          </c:val>
          <c:extLst xmlns:c16r2="http://schemas.microsoft.com/office/drawing/2015/06/chart">
            <c:ext xmlns:c16="http://schemas.microsoft.com/office/drawing/2014/chart" uri="{C3380CC4-5D6E-409C-BE32-E72D297353CC}">
              <c16:uniqueId val="{00000000-7250-401E-8B55-6B64AFE8D312}"/>
            </c:ext>
          </c:extLst>
        </c:ser>
        <c:dLbls>
          <c:showLegendKey val="0"/>
          <c:showVal val="0"/>
          <c:showCatName val="0"/>
          <c:showSerName val="0"/>
          <c:showPercent val="0"/>
          <c:showBubbleSize val="0"/>
        </c:dLbls>
        <c:gapWidth val="150"/>
        <c:axId val="463177600"/>
        <c:axId val="463181912"/>
      </c:barChart>
      <c:catAx>
        <c:axId val="463177600"/>
        <c:scaling>
          <c:orientation val="maxMin"/>
        </c:scaling>
        <c:delete val="0"/>
        <c:axPos val="l"/>
        <c:numFmt formatCode="General" sourceLinked="0"/>
        <c:majorTickMark val="in"/>
        <c:minorTickMark val="none"/>
        <c:tickLblPos val="low"/>
        <c:txPr>
          <a:bodyPr/>
          <a:lstStyle/>
          <a:p>
            <a:pPr>
              <a:defRPr sz="900"/>
            </a:pPr>
            <a:endParaRPr lang="de-DE"/>
          </a:p>
        </c:txPr>
        <c:crossAx val="463181912"/>
        <c:crosses val="autoZero"/>
        <c:auto val="1"/>
        <c:lblAlgn val="ctr"/>
        <c:lblOffset val="100"/>
        <c:noMultiLvlLbl val="0"/>
      </c:catAx>
      <c:valAx>
        <c:axId val="463181912"/>
        <c:scaling>
          <c:orientation val="minMax"/>
        </c:scaling>
        <c:delete val="1"/>
        <c:axPos val="t"/>
        <c:numFmt formatCode="0%" sourceLinked="1"/>
        <c:majorTickMark val="out"/>
        <c:minorTickMark val="none"/>
        <c:tickLblPos val="nextTo"/>
        <c:crossAx val="46317760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2160" b="1" i="0" baseline="0" dirty="0">
                <a:effectLst/>
              </a:rPr>
              <a:t>Household</a:t>
            </a:r>
            <a:endParaRPr lang="en-US" sz="2160" dirty="0">
              <a:effectLst/>
            </a:endParaRPr>
          </a:p>
        </c:rich>
      </c:tx>
      <c:layout>
        <c:manualLayout>
          <c:xMode val="edge"/>
          <c:yMode val="edge"/>
          <c:x val="0.22632879500844"/>
          <c:y val="2.6982162028945302E-2"/>
        </c:manualLayout>
      </c:layout>
      <c:overlay val="0"/>
    </c:title>
    <c:autoTitleDeleted val="0"/>
    <c:plotArea>
      <c:layout>
        <c:manualLayout>
          <c:layoutTarget val="inner"/>
          <c:xMode val="edge"/>
          <c:yMode val="edge"/>
          <c:x val="8.1594585526083396E-2"/>
          <c:y val="0.25347510417522401"/>
          <c:w val="0.54318908275350597"/>
          <c:h val="0.69705759877171003"/>
        </c:manualLayout>
      </c:layout>
      <c:doughnutChart>
        <c:varyColors val="1"/>
        <c:ser>
          <c:idx val="0"/>
          <c:order val="0"/>
          <c:tx>
            <c:strRef>
              <c:f>Sheet1!$B$1</c:f>
              <c:strCache>
                <c:ptCount val="1"/>
                <c:pt idx="0">
                  <c:v>Household</c:v>
                </c:pt>
              </c:strCache>
            </c:strRef>
          </c:tx>
          <c:dLbls>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Sheet1!$A$2:$A$6</c:f>
              <c:strCache>
                <c:ptCount val="5"/>
                <c:pt idx="0">
                  <c:v>Single</c:v>
                </c:pt>
                <c:pt idx="1">
                  <c:v>No children</c:v>
                </c:pt>
                <c:pt idx="2">
                  <c:v>Youngest child 0-5 y.</c:v>
                </c:pt>
                <c:pt idx="3">
                  <c:v>Youngest child 6-17 y.</c:v>
                </c:pt>
                <c:pt idx="4">
                  <c:v>Youngest child over 17 y.</c:v>
                </c:pt>
              </c:strCache>
            </c:strRef>
          </c:cat>
          <c:val>
            <c:numRef>
              <c:f>Sheet1!$B$2:$B$6</c:f>
              <c:numCache>
                <c:formatCode>0%</c:formatCode>
                <c:ptCount val="5"/>
                <c:pt idx="0">
                  <c:v>0.17</c:v>
                </c:pt>
                <c:pt idx="1">
                  <c:v>0.28999999999999998</c:v>
                </c:pt>
                <c:pt idx="2">
                  <c:v>0.18</c:v>
                </c:pt>
                <c:pt idx="3">
                  <c:v>0.2</c:v>
                </c:pt>
                <c:pt idx="4">
                  <c:v>0.15</c:v>
                </c:pt>
              </c:numCache>
            </c:numRef>
          </c:val>
          <c:extLst xmlns:c16r2="http://schemas.microsoft.com/office/drawing/2015/06/chart">
            <c:ext xmlns:c16="http://schemas.microsoft.com/office/drawing/2014/chart" uri="{C3380CC4-5D6E-409C-BE32-E72D297353CC}">
              <c16:uniqueId val="{00000000-34A9-406D-AF83-2AC58798B928}"/>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6953088077682945"/>
          <c:y val="0.21705333365322299"/>
          <c:w val="0.40944281600661131"/>
          <c:h val="0.65260113232912287"/>
        </c:manualLayout>
      </c:layout>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0"/>
                <c:pt idx="0">
                  <c:v>I prefer other brand(s)</c:v>
                </c:pt>
                <c:pt idx="1">
                  <c:v>I do not trust its quality</c:v>
                </c:pt>
                <c:pt idx="2">
                  <c:v>I don't see the value of the product, it is not for me/my familiy</c:v>
                </c:pt>
                <c:pt idx="3">
                  <c:v>I don't know the product</c:v>
                </c:pt>
                <c:pt idx="4">
                  <c:v>I don't like the packaging</c:v>
                </c:pt>
                <c:pt idx="5">
                  <c:v>The price</c:v>
                </c:pt>
                <c:pt idx="6">
                  <c:v>The product is not innovative</c:v>
                </c:pt>
                <c:pt idx="7">
                  <c:v>I do not think it's healthy</c:v>
                </c:pt>
                <c:pt idx="8">
                  <c:v>Other reasons</c:v>
                </c:pt>
                <c:pt idx="9">
                  <c:v>I don't know</c:v>
                </c:pt>
              </c:strCache>
            </c:strRef>
          </c:cat>
          <c:val>
            <c:numRef>
              <c:f>Sheet1!$B$2:$B$12</c:f>
              <c:numCache>
                <c:formatCode>0%</c:formatCode>
                <c:ptCount val="10"/>
                <c:pt idx="0">
                  <c:v>0.57999999999999996</c:v>
                </c:pt>
                <c:pt idx="1">
                  <c:v>0.23</c:v>
                </c:pt>
                <c:pt idx="2">
                  <c:v>0.16</c:v>
                </c:pt>
                <c:pt idx="3">
                  <c:v>7.0000000000000007E-2</c:v>
                </c:pt>
                <c:pt idx="4">
                  <c:v>0.05</c:v>
                </c:pt>
                <c:pt idx="5">
                  <c:v>0.02</c:v>
                </c:pt>
                <c:pt idx="6">
                  <c:v>0.02</c:v>
                </c:pt>
                <c:pt idx="7">
                  <c:v>0.02</c:v>
                </c:pt>
                <c:pt idx="8">
                  <c:v>7.0000000000000007E-2</c:v>
                </c:pt>
                <c:pt idx="9">
                  <c:v>0.09</c:v>
                </c:pt>
              </c:numCache>
            </c:numRef>
          </c:val>
          <c:extLst xmlns:c16r2="http://schemas.microsoft.com/office/drawing/2015/06/chart">
            <c:ext xmlns:c16="http://schemas.microsoft.com/office/drawing/2014/chart" uri="{C3380CC4-5D6E-409C-BE32-E72D297353CC}">
              <c16:uniqueId val="{00000000-B96A-41E8-8812-E0AFAFBD43B9}"/>
            </c:ext>
          </c:extLst>
        </c:ser>
        <c:dLbls>
          <c:showLegendKey val="0"/>
          <c:showVal val="0"/>
          <c:showCatName val="0"/>
          <c:showSerName val="0"/>
          <c:showPercent val="0"/>
          <c:showBubbleSize val="0"/>
        </c:dLbls>
        <c:gapWidth val="150"/>
        <c:axId val="465184072"/>
        <c:axId val="465178584"/>
      </c:barChart>
      <c:catAx>
        <c:axId val="465184072"/>
        <c:scaling>
          <c:orientation val="maxMin"/>
        </c:scaling>
        <c:delete val="0"/>
        <c:axPos val="l"/>
        <c:numFmt formatCode="General" sourceLinked="0"/>
        <c:majorTickMark val="in"/>
        <c:minorTickMark val="none"/>
        <c:tickLblPos val="low"/>
        <c:txPr>
          <a:bodyPr/>
          <a:lstStyle/>
          <a:p>
            <a:pPr>
              <a:defRPr sz="900"/>
            </a:pPr>
            <a:endParaRPr lang="de-DE"/>
          </a:p>
        </c:txPr>
        <c:crossAx val="465178584"/>
        <c:crosses val="autoZero"/>
        <c:auto val="1"/>
        <c:lblAlgn val="ctr"/>
        <c:lblOffset val="100"/>
        <c:noMultiLvlLbl val="0"/>
      </c:catAx>
      <c:valAx>
        <c:axId val="465178584"/>
        <c:scaling>
          <c:orientation val="minMax"/>
        </c:scaling>
        <c:delete val="1"/>
        <c:axPos val="t"/>
        <c:numFmt formatCode="0%" sourceLinked="1"/>
        <c:majorTickMark val="out"/>
        <c:minorTickMark val="none"/>
        <c:tickLblPos val="nextTo"/>
        <c:crossAx val="46518407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7"/>
                <c:pt idx="0">
                  <c:v>I prefer other brand(s)</c:v>
                </c:pt>
                <c:pt idx="1">
                  <c:v>I don't see the value of the product, it is not for me/my familiy</c:v>
                </c:pt>
                <c:pt idx="2">
                  <c:v>The product is not innovative</c:v>
                </c:pt>
                <c:pt idx="3">
                  <c:v>I don't like the packaging</c:v>
                </c:pt>
                <c:pt idx="4">
                  <c:v>I do not trust its quality</c:v>
                </c:pt>
                <c:pt idx="5">
                  <c:v>I do not think it's healthy</c:v>
                </c:pt>
                <c:pt idx="6">
                  <c:v>I don't know</c:v>
                </c:pt>
              </c:strCache>
            </c:strRef>
          </c:cat>
          <c:val>
            <c:numRef>
              <c:f>Sheet1!$B$2:$B$12</c:f>
              <c:numCache>
                <c:formatCode>0%</c:formatCode>
                <c:ptCount val="7"/>
                <c:pt idx="0">
                  <c:v>0.75</c:v>
                </c:pt>
                <c:pt idx="1">
                  <c:v>0.25</c:v>
                </c:pt>
                <c:pt idx="2">
                  <c:v>0.13</c:v>
                </c:pt>
                <c:pt idx="3">
                  <c:v>0.13</c:v>
                </c:pt>
                <c:pt idx="4">
                  <c:v>0.13</c:v>
                </c:pt>
                <c:pt idx="5">
                  <c:v>0.13</c:v>
                </c:pt>
                <c:pt idx="6">
                  <c:v>0.13</c:v>
                </c:pt>
              </c:numCache>
            </c:numRef>
          </c:val>
          <c:extLst xmlns:c16r2="http://schemas.microsoft.com/office/drawing/2015/06/chart">
            <c:ext xmlns:c16="http://schemas.microsoft.com/office/drawing/2014/chart" uri="{C3380CC4-5D6E-409C-BE32-E72D297353CC}">
              <c16:uniqueId val="{00000000-1C4F-46F7-A741-24F47B31F0BB}"/>
            </c:ext>
          </c:extLst>
        </c:ser>
        <c:dLbls>
          <c:showLegendKey val="0"/>
          <c:showVal val="0"/>
          <c:showCatName val="0"/>
          <c:showSerName val="0"/>
          <c:showPercent val="0"/>
          <c:showBubbleSize val="0"/>
        </c:dLbls>
        <c:gapWidth val="150"/>
        <c:axId val="369572432"/>
        <c:axId val="369579096"/>
      </c:barChart>
      <c:catAx>
        <c:axId val="369572432"/>
        <c:scaling>
          <c:orientation val="maxMin"/>
        </c:scaling>
        <c:delete val="0"/>
        <c:axPos val="l"/>
        <c:numFmt formatCode="General" sourceLinked="0"/>
        <c:majorTickMark val="in"/>
        <c:minorTickMark val="none"/>
        <c:tickLblPos val="low"/>
        <c:txPr>
          <a:bodyPr/>
          <a:lstStyle/>
          <a:p>
            <a:pPr>
              <a:defRPr sz="900"/>
            </a:pPr>
            <a:endParaRPr lang="de-DE"/>
          </a:p>
        </c:txPr>
        <c:crossAx val="369579096"/>
        <c:crosses val="autoZero"/>
        <c:auto val="1"/>
        <c:lblAlgn val="ctr"/>
        <c:lblOffset val="100"/>
        <c:noMultiLvlLbl val="0"/>
      </c:catAx>
      <c:valAx>
        <c:axId val="369579096"/>
        <c:scaling>
          <c:orientation val="minMax"/>
        </c:scaling>
        <c:delete val="1"/>
        <c:axPos val="t"/>
        <c:numFmt formatCode="0%" sourceLinked="1"/>
        <c:majorTickMark val="out"/>
        <c:minorTickMark val="none"/>
        <c:tickLblPos val="nextTo"/>
        <c:crossAx val="36957243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nl-NL" sz="1200" b="1" i="0" u="none" strike="noStrike" baseline="0" dirty="0">
                <a:effectLst/>
              </a:rPr>
              <a:t>What is the main reason for which you have not used this product?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7"/>
                <c:pt idx="0">
                  <c:v>I prefer other brand(s)</c:v>
                </c:pt>
                <c:pt idx="1">
                  <c:v>I don't see the value of the product, it is not for me/my familiy</c:v>
                </c:pt>
                <c:pt idx="2">
                  <c:v>I don't know the product</c:v>
                </c:pt>
                <c:pt idx="3">
                  <c:v>I don't like the packaging</c:v>
                </c:pt>
                <c:pt idx="4">
                  <c:v>I do not trust its quality</c:v>
                </c:pt>
                <c:pt idx="5">
                  <c:v>I do not think it's healthy</c:v>
                </c:pt>
                <c:pt idx="6">
                  <c:v>I don't know</c:v>
                </c:pt>
              </c:strCache>
            </c:strRef>
          </c:cat>
          <c:val>
            <c:numRef>
              <c:f>Sheet1!$B$2:$B$12</c:f>
              <c:numCache>
                <c:formatCode>0%</c:formatCode>
                <c:ptCount val="7"/>
                <c:pt idx="0">
                  <c:v>0.64</c:v>
                </c:pt>
                <c:pt idx="1">
                  <c:v>0.18</c:v>
                </c:pt>
                <c:pt idx="2">
                  <c:v>0.09</c:v>
                </c:pt>
                <c:pt idx="3">
                  <c:v>0.09</c:v>
                </c:pt>
                <c:pt idx="4">
                  <c:v>0.09</c:v>
                </c:pt>
                <c:pt idx="5">
                  <c:v>0.09</c:v>
                </c:pt>
                <c:pt idx="6">
                  <c:v>0.09</c:v>
                </c:pt>
              </c:numCache>
            </c:numRef>
          </c:val>
          <c:extLst xmlns:c16r2="http://schemas.microsoft.com/office/drawing/2015/06/chart">
            <c:ext xmlns:c16="http://schemas.microsoft.com/office/drawing/2014/chart" uri="{C3380CC4-5D6E-409C-BE32-E72D297353CC}">
              <c16:uniqueId val="{00000000-E562-4603-A694-64C0F006EFA3}"/>
            </c:ext>
          </c:extLst>
        </c:ser>
        <c:dLbls>
          <c:showLegendKey val="0"/>
          <c:showVal val="0"/>
          <c:showCatName val="0"/>
          <c:showSerName val="0"/>
          <c:showPercent val="0"/>
          <c:showBubbleSize val="0"/>
        </c:dLbls>
        <c:gapWidth val="150"/>
        <c:axId val="369576352"/>
        <c:axId val="369578704"/>
      </c:barChart>
      <c:catAx>
        <c:axId val="369576352"/>
        <c:scaling>
          <c:orientation val="maxMin"/>
        </c:scaling>
        <c:delete val="0"/>
        <c:axPos val="l"/>
        <c:numFmt formatCode="General" sourceLinked="0"/>
        <c:majorTickMark val="in"/>
        <c:minorTickMark val="none"/>
        <c:tickLblPos val="low"/>
        <c:txPr>
          <a:bodyPr/>
          <a:lstStyle/>
          <a:p>
            <a:pPr>
              <a:defRPr sz="900"/>
            </a:pPr>
            <a:endParaRPr lang="de-DE"/>
          </a:p>
        </c:txPr>
        <c:crossAx val="369578704"/>
        <c:crosses val="autoZero"/>
        <c:auto val="1"/>
        <c:lblAlgn val="ctr"/>
        <c:lblOffset val="100"/>
        <c:noMultiLvlLbl val="0"/>
      </c:catAx>
      <c:valAx>
        <c:axId val="369578704"/>
        <c:scaling>
          <c:orientation val="minMax"/>
        </c:scaling>
        <c:delete val="1"/>
        <c:axPos val="t"/>
        <c:numFmt formatCode="0%" sourceLinked="1"/>
        <c:majorTickMark val="out"/>
        <c:minorTickMark val="none"/>
        <c:tickLblPos val="nextTo"/>
        <c:crossAx val="36957635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200" b="1" i="0" u="none" strike="noStrike" baseline="0" dirty="0">
                <a:effectLst/>
              </a:rPr>
              <a:t>What is your main reason for not using Pasta products yet?</a:t>
            </a:r>
            <a:endParaRPr lang="en-US" sz="1200" dirty="0"/>
          </a:p>
        </c:rich>
      </c:tx>
      <c:layout/>
      <c:overlay val="0"/>
    </c:title>
    <c:autoTitleDeleted val="0"/>
    <c:plotArea>
      <c:layout/>
      <c:barChart>
        <c:barDir val="bar"/>
        <c:grouping val="clustered"/>
        <c:varyColors val="0"/>
        <c:ser>
          <c:idx val="0"/>
          <c:order val="0"/>
          <c:tx>
            <c:strRef>
              <c:f>Sheet1!$B$1</c:f>
              <c:strCache>
                <c:ptCount val="1"/>
                <c:pt idx="0">
                  <c:v>Column1</c:v>
                </c:pt>
              </c:strCache>
            </c:strRef>
          </c:tx>
          <c:spPr>
            <a:solidFill>
              <a:schemeClr val="accent1"/>
            </a:solidFill>
          </c:spPr>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The products are not environmentally friendly</c:v>
                </c:pt>
                <c:pt idx="1">
                  <c:v>I make this product myself</c:v>
                </c:pt>
                <c:pt idx="2">
                  <c:v>The products are not healthy</c:v>
                </c:pt>
                <c:pt idx="3">
                  <c:v>I do not like pasta</c:v>
                </c:pt>
                <c:pt idx="4">
                  <c:v>The price</c:v>
                </c:pt>
                <c:pt idx="5">
                  <c:v>The products are not innovative/high-quality enough</c:v>
                </c:pt>
                <c:pt idx="6">
                  <c:v>I do not consume these products</c:v>
                </c:pt>
                <c:pt idx="7">
                  <c:v>Other reasons</c:v>
                </c:pt>
              </c:strCache>
            </c:strRef>
          </c:cat>
          <c:val>
            <c:numRef>
              <c:f>Sheet1!$B$2:$B$9</c:f>
              <c:numCache>
                <c:formatCode>0%</c:formatCode>
                <c:ptCount val="8"/>
                <c:pt idx="0">
                  <c:v>0.27</c:v>
                </c:pt>
                <c:pt idx="1">
                  <c:v>0.2</c:v>
                </c:pt>
                <c:pt idx="2">
                  <c:v>0.2</c:v>
                </c:pt>
                <c:pt idx="3">
                  <c:v>0.17</c:v>
                </c:pt>
                <c:pt idx="4">
                  <c:v>0.13</c:v>
                </c:pt>
                <c:pt idx="5">
                  <c:v>0.13</c:v>
                </c:pt>
                <c:pt idx="6">
                  <c:v>0.13</c:v>
                </c:pt>
                <c:pt idx="7">
                  <c:v>0.03</c:v>
                </c:pt>
              </c:numCache>
            </c:numRef>
          </c:val>
          <c:extLst xmlns:c16r2="http://schemas.microsoft.com/office/drawing/2015/06/chart">
            <c:ext xmlns:c16="http://schemas.microsoft.com/office/drawing/2014/chart" uri="{C3380CC4-5D6E-409C-BE32-E72D297353CC}">
              <c16:uniqueId val="{00000000-5B31-4D7D-82E7-8F7538840B8F}"/>
            </c:ext>
          </c:extLst>
        </c:ser>
        <c:dLbls>
          <c:showLegendKey val="0"/>
          <c:showVal val="0"/>
          <c:showCatName val="0"/>
          <c:showSerName val="0"/>
          <c:showPercent val="0"/>
          <c:showBubbleSize val="0"/>
        </c:dLbls>
        <c:gapWidth val="150"/>
        <c:axId val="369573216"/>
        <c:axId val="369579488"/>
      </c:barChart>
      <c:catAx>
        <c:axId val="369573216"/>
        <c:scaling>
          <c:orientation val="maxMin"/>
        </c:scaling>
        <c:delete val="0"/>
        <c:axPos val="l"/>
        <c:numFmt formatCode="General" sourceLinked="0"/>
        <c:majorTickMark val="in"/>
        <c:minorTickMark val="none"/>
        <c:tickLblPos val="low"/>
        <c:txPr>
          <a:bodyPr/>
          <a:lstStyle/>
          <a:p>
            <a:pPr>
              <a:defRPr sz="900"/>
            </a:pPr>
            <a:endParaRPr lang="de-DE"/>
          </a:p>
        </c:txPr>
        <c:crossAx val="369579488"/>
        <c:crosses val="autoZero"/>
        <c:auto val="1"/>
        <c:lblAlgn val="ctr"/>
        <c:lblOffset val="100"/>
        <c:noMultiLvlLbl val="0"/>
      </c:catAx>
      <c:valAx>
        <c:axId val="369579488"/>
        <c:scaling>
          <c:orientation val="minMax"/>
          <c:max val="1"/>
          <c:min val="0"/>
        </c:scaling>
        <c:delete val="1"/>
        <c:axPos val="t"/>
        <c:numFmt formatCode="0%" sourceLinked="1"/>
        <c:majorTickMark val="out"/>
        <c:minorTickMark val="none"/>
        <c:tickLblPos val="nextTo"/>
        <c:crossAx val="36957321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D846-4A26-B743-4B7510AB8B53}"/>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D846-4A26-B743-4B7510AB8B53}"/>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D846-4A26-B743-4B7510AB8B53}"/>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D846-4A26-B743-4B7510AB8B53}"/>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846-4A26-B743-4B7510AB8B53}"/>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846-4A26-B743-4B7510AB8B53}"/>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846-4A26-B743-4B7510AB8B53}"/>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TRE MULINI špageti bronaste šobe  EUROSPIN</c:v>
                </c:pt>
              </c:strCache>
            </c:strRef>
          </c:cat>
          <c:val>
            <c:numRef>
              <c:f>Sheet1!$B$2</c:f>
              <c:numCache>
                <c:formatCode>0.0</c:formatCode>
                <c:ptCount val="1"/>
                <c:pt idx="0">
                  <c:v>5</c:v>
                </c:pt>
              </c:numCache>
            </c:numRef>
          </c:val>
          <c:extLst xmlns:c16r2="http://schemas.microsoft.com/office/drawing/2015/06/chart">
            <c:ext xmlns:c16="http://schemas.microsoft.com/office/drawing/2014/chart" uri="{C3380CC4-5D6E-409C-BE32-E72D297353CC}">
              <c16:uniqueId val="{00000008-D846-4A26-B743-4B7510AB8B53}"/>
            </c:ext>
          </c:extLst>
        </c:ser>
        <c:dLbls>
          <c:showLegendKey val="0"/>
          <c:showVal val="0"/>
          <c:showCatName val="0"/>
          <c:showSerName val="0"/>
          <c:showPercent val="0"/>
          <c:showBubbleSize val="0"/>
        </c:dLbls>
        <c:gapWidth val="150"/>
        <c:axId val="369577136"/>
        <c:axId val="369577528"/>
      </c:barChart>
      <c:catAx>
        <c:axId val="369577136"/>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369577528"/>
        <c:crossesAt val="0"/>
        <c:auto val="1"/>
        <c:lblAlgn val="ctr"/>
        <c:lblOffset val="100"/>
        <c:noMultiLvlLbl val="0"/>
      </c:catAx>
      <c:valAx>
        <c:axId val="369577528"/>
        <c:scaling>
          <c:orientation val="minMax"/>
          <c:max val="10"/>
        </c:scaling>
        <c:delete val="0"/>
        <c:axPos val="l"/>
        <c:numFmt formatCode="#,##0" sourceLinked="0"/>
        <c:majorTickMark val="out"/>
        <c:minorTickMark val="none"/>
        <c:tickLblPos val="nextTo"/>
        <c:txPr>
          <a:bodyPr/>
          <a:lstStyle/>
          <a:p>
            <a:pPr>
              <a:defRPr sz="1600"/>
            </a:pPr>
            <a:endParaRPr lang="de-DE"/>
          </a:p>
        </c:txPr>
        <c:crossAx val="369577136"/>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ln>
              <a:noFill/>
            </a:ln>
          </c:spPr>
          <c:dPt>
            <c:idx val="0"/>
            <c:bubble3D val="0"/>
            <c:spPr>
              <a:solidFill>
                <a:schemeClr val="accent5"/>
              </a:solidFill>
              <a:ln>
                <a:noFill/>
              </a:ln>
            </c:spPr>
            <c:extLst xmlns:c16r2="http://schemas.microsoft.com/office/drawing/2015/06/chart">
              <c:ext xmlns:c16="http://schemas.microsoft.com/office/drawing/2014/chart" uri="{C3380CC4-5D6E-409C-BE32-E72D297353CC}">
                <c16:uniqueId val="{00000001-B39B-4E3E-AA66-66F3FE26613E}"/>
              </c:ext>
            </c:extLst>
          </c:dPt>
          <c:dPt>
            <c:idx val="1"/>
            <c:bubble3D val="0"/>
            <c:spPr>
              <a:solidFill>
                <a:schemeClr val="bg1">
                  <a:lumMod val="95000"/>
                </a:schemeClr>
              </a:solidFill>
              <a:ln>
                <a:noFill/>
              </a:ln>
            </c:spPr>
            <c:extLst xmlns:c16r2="http://schemas.microsoft.com/office/drawing/2015/06/chart">
              <c:ext xmlns:c16="http://schemas.microsoft.com/office/drawing/2014/chart" uri="{C3380CC4-5D6E-409C-BE32-E72D297353CC}">
                <c16:uniqueId val="{00000003-B39B-4E3E-AA66-66F3FE26613E}"/>
              </c:ext>
            </c:extLst>
          </c:dPt>
          <c:dPt>
            <c:idx val="2"/>
            <c:bubble3D val="0"/>
            <c:spPr>
              <a:solidFill>
                <a:schemeClr val="bg1">
                  <a:lumMod val="75000"/>
                </a:schemeClr>
              </a:solidFill>
              <a:ln>
                <a:noFill/>
              </a:ln>
            </c:spPr>
            <c:extLst xmlns:c16r2="http://schemas.microsoft.com/office/drawing/2015/06/chart">
              <c:ext xmlns:c16="http://schemas.microsoft.com/office/drawing/2014/chart" uri="{C3380CC4-5D6E-409C-BE32-E72D297353CC}">
                <c16:uniqueId val="{00000005-B39B-4E3E-AA66-66F3FE26613E}"/>
              </c:ext>
            </c:extLst>
          </c:dPt>
          <c:cat>
            <c:strRef>
              <c:f>Sheet1!$A$2:$A$3</c:f>
              <c:strCache>
                <c:ptCount val="2"/>
                <c:pt idx="0">
                  <c:v>Yes</c:v>
                </c:pt>
                <c:pt idx="1">
                  <c:v>No</c:v>
                </c:pt>
              </c:strCache>
            </c:strRef>
          </c:cat>
          <c:val>
            <c:numRef>
              <c:f>Sheet1!$B$2:$B$3</c:f>
              <c:numCache>
                <c:formatCode>0%</c:formatCode>
                <c:ptCount val="2"/>
                <c:pt idx="0">
                  <c:v>0.12</c:v>
                </c:pt>
                <c:pt idx="1">
                  <c:v>0.92</c:v>
                </c:pt>
              </c:numCache>
            </c:numRef>
          </c:val>
          <c:extLst xmlns:c16r2="http://schemas.microsoft.com/office/drawing/2015/06/chart">
            <c:ext xmlns:c16="http://schemas.microsoft.com/office/drawing/2014/chart" uri="{C3380CC4-5D6E-409C-BE32-E72D297353CC}">
              <c16:uniqueId val="{00000006-B39B-4E3E-AA66-66F3FE26613E}"/>
            </c:ext>
          </c:extLst>
        </c:ser>
        <c:dLbls>
          <c:showLegendKey val="0"/>
          <c:showVal val="0"/>
          <c:showCatName val="0"/>
          <c:showSerName val="0"/>
          <c:showPercent val="0"/>
          <c:showBubbleSize val="0"/>
          <c:showLeaderLines val="1"/>
        </c:dLbls>
        <c:firstSliceAng val="36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1-D3A2-4A05-ABDA-1645CA9030F1}"/>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3-D3A2-4A05-ABDA-1645CA9030F1}"/>
              </c:ext>
            </c:extLst>
          </c:dPt>
          <c:cat>
            <c:strRef>
              <c:f>Sheet1!$A$2:$A$3</c:f>
              <c:strCache>
                <c:ptCount val="2"/>
                <c:pt idx="0">
                  <c:v>Yes</c:v>
                </c:pt>
                <c:pt idx="1">
                  <c:v>No</c:v>
                </c:pt>
              </c:strCache>
            </c:strRef>
          </c:cat>
          <c:val>
            <c:numRef>
              <c:f>Sheet1!$B$2:$B$3</c:f>
              <c:numCache>
                <c:formatCode>0%</c:formatCode>
                <c:ptCount val="2"/>
                <c:pt idx="0">
                  <c:v>0.79</c:v>
                </c:pt>
                <c:pt idx="1">
                  <c:v>0.86</c:v>
                </c:pt>
              </c:numCache>
            </c:numRef>
          </c:val>
          <c:extLst xmlns:c16r2="http://schemas.microsoft.com/office/drawing/2015/06/chart">
            <c:ext xmlns:c16="http://schemas.microsoft.com/office/drawing/2014/chart" uri="{C3380CC4-5D6E-409C-BE32-E72D297353CC}">
              <c16:uniqueId val="{00000004-D3A2-4A05-ABDA-1645CA9030F1}"/>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66666666667"/>
          <c:y val="0.104166666666667"/>
          <c:w val="0.79166666666666596"/>
          <c:h val="0.79166666666666596"/>
        </c:manualLayout>
      </c:layout>
      <c:doughnutChart>
        <c:varyColors val="1"/>
        <c:ser>
          <c:idx val="0"/>
          <c:order val="0"/>
          <c:tx>
            <c:strRef>
              <c:f>Sheet1!$B$1</c:f>
              <c:strCache>
                <c:ptCount val="1"/>
                <c:pt idx="0">
                  <c:v>Sales</c:v>
                </c:pt>
              </c:strCache>
            </c:strRef>
          </c:tx>
          <c:spPr>
            <a:solidFill>
              <a:schemeClr val="accent1"/>
            </a:solidFill>
            <a:ln>
              <a:solidFill>
                <a:schemeClr val="bg1"/>
              </a:solidFill>
            </a:ln>
          </c:spPr>
          <c:dPt>
            <c:idx val="0"/>
            <c:bubble3D val="0"/>
            <c:spPr>
              <a:solidFill>
                <a:schemeClr val="tx1"/>
              </a:solidFill>
              <a:ln>
                <a:solidFill>
                  <a:schemeClr val="bg1"/>
                </a:solidFill>
              </a:ln>
            </c:spPr>
            <c:extLst xmlns:c16r2="http://schemas.microsoft.com/office/drawing/2015/06/chart">
              <c:ext xmlns:c16="http://schemas.microsoft.com/office/drawing/2014/chart" uri="{C3380CC4-5D6E-409C-BE32-E72D297353CC}">
                <c16:uniqueId val="{00000001-05BD-42D7-A865-29766CD2CE1A}"/>
              </c:ext>
            </c:extLst>
          </c:dPt>
          <c:dPt>
            <c:idx val="1"/>
            <c:bubble3D val="0"/>
            <c:spPr>
              <a:solidFill>
                <a:schemeClr val="bg1">
                  <a:lumMod val="95000"/>
                </a:schemeClr>
              </a:solidFill>
              <a:ln>
                <a:solidFill>
                  <a:schemeClr val="bg1"/>
                </a:solidFill>
              </a:ln>
            </c:spPr>
            <c:extLst xmlns:c16r2="http://schemas.microsoft.com/office/drawing/2015/06/chart">
              <c:ext xmlns:c16="http://schemas.microsoft.com/office/drawing/2014/chart" uri="{C3380CC4-5D6E-409C-BE32-E72D297353CC}">
                <c16:uniqueId val="{00000003-05BD-42D7-A865-29766CD2CE1A}"/>
              </c:ext>
            </c:extLst>
          </c:dPt>
          <c:dPt>
            <c:idx val="2"/>
            <c:bubble3D val="0"/>
            <c:spPr>
              <a:solidFill>
                <a:schemeClr val="bg1">
                  <a:lumMod val="75000"/>
                </a:schemeClr>
              </a:solidFill>
              <a:ln>
                <a:solidFill>
                  <a:schemeClr val="bg1"/>
                </a:solidFill>
              </a:ln>
            </c:spPr>
            <c:extLst xmlns:c16r2="http://schemas.microsoft.com/office/drawing/2015/06/chart">
              <c:ext xmlns:c16="http://schemas.microsoft.com/office/drawing/2014/chart" uri="{C3380CC4-5D6E-409C-BE32-E72D297353CC}">
                <c16:uniqueId val="{00000005-05BD-42D7-A865-29766CD2CE1A}"/>
              </c:ext>
            </c:extLst>
          </c:dPt>
          <c:cat>
            <c:strRef>
              <c:f>Sheet1!$A$2:$A$3</c:f>
              <c:strCache>
                <c:ptCount val="2"/>
                <c:pt idx="0">
                  <c:v>Yes</c:v>
                </c:pt>
                <c:pt idx="1">
                  <c:v>No</c:v>
                </c:pt>
              </c:strCache>
            </c:strRef>
          </c:cat>
          <c:val>
            <c:numRef>
              <c:f>Sheet1!$B$2:$B$3</c:f>
              <c:numCache>
                <c:formatCode>0%</c:formatCode>
                <c:ptCount val="2"/>
                <c:pt idx="0">
                  <c:v>0.1</c:v>
                </c:pt>
                <c:pt idx="1">
                  <c:v>0.81</c:v>
                </c:pt>
              </c:numCache>
            </c:numRef>
          </c:val>
          <c:extLst xmlns:c16r2="http://schemas.microsoft.com/office/drawing/2015/06/chart">
            <c:ext xmlns:c16="http://schemas.microsoft.com/office/drawing/2014/chart" uri="{C3380CC4-5D6E-409C-BE32-E72D297353CC}">
              <c16:uniqueId val="{00000006-05BD-42D7-A865-29766CD2CE1A}"/>
            </c:ext>
          </c:extLst>
        </c:ser>
        <c:dLbls>
          <c:showLegendKey val="0"/>
          <c:showVal val="0"/>
          <c:showCatName val="0"/>
          <c:showSerName val="0"/>
          <c:showPercent val="0"/>
          <c:showBubbleSize val="0"/>
          <c:showLeaderLines val="1"/>
        </c:dLbls>
        <c:firstSliceAng val="0"/>
        <c:holeSize val="74"/>
      </c:doughnutChart>
    </c:plotArea>
    <c:plotVisOnly val="1"/>
    <c:dispBlanksAs val="zero"/>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AT" dirty="0"/>
              <a:t>Education</a:t>
            </a:r>
            <a:endParaRPr lang="en-US" dirty="0"/>
          </a:p>
        </c:rich>
      </c:tx>
      <c:layout>
        <c:manualLayout>
          <c:xMode val="edge"/>
          <c:yMode val="edge"/>
          <c:x val="0.200772116607212"/>
          <c:y val="2.6982162028945302E-2"/>
        </c:manualLayout>
      </c:layout>
      <c:overlay val="0"/>
    </c:title>
    <c:autoTitleDeleted val="0"/>
    <c:plotArea>
      <c:layout>
        <c:manualLayout>
          <c:layoutTarget val="inner"/>
          <c:xMode val="edge"/>
          <c:yMode val="edge"/>
          <c:x val="8.1594585526083396E-2"/>
          <c:y val="0.25347510417522401"/>
          <c:w val="0.54318908275350597"/>
          <c:h val="0.69705759877171003"/>
        </c:manualLayout>
      </c:layout>
      <c:doughnutChart>
        <c:varyColors val="1"/>
        <c:ser>
          <c:idx val="0"/>
          <c:order val="0"/>
          <c:tx>
            <c:strRef>
              <c:f>Sheet1!$B$1</c:f>
              <c:strCache>
                <c:ptCount val="1"/>
                <c:pt idx="0">
                  <c:v>Education</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C477-42A5-A130-07F10F033408}"/>
              </c:ext>
            </c:extLst>
          </c:dPt>
          <c:dPt>
            <c:idx val="2"/>
            <c:bubble3D val="0"/>
            <c:spPr>
              <a:solidFill>
                <a:schemeClr val="accent3"/>
              </a:solidFill>
            </c:spPr>
            <c:extLst xmlns:c16r2="http://schemas.microsoft.com/office/drawing/2015/06/chart">
              <c:ext xmlns:c16="http://schemas.microsoft.com/office/drawing/2014/chart" uri="{C3380CC4-5D6E-409C-BE32-E72D297353CC}">
                <c16:uniqueId val="{00000003-C477-42A5-A130-07F10F033408}"/>
              </c:ext>
            </c:extLst>
          </c:dPt>
          <c:dPt>
            <c:idx val="3"/>
            <c:bubble3D val="0"/>
            <c:spPr>
              <a:solidFill>
                <a:schemeClr val="accent4"/>
              </a:solidFill>
            </c:spPr>
            <c:extLst xmlns:c16r2="http://schemas.microsoft.com/office/drawing/2015/06/chart">
              <c:ext xmlns:c16="http://schemas.microsoft.com/office/drawing/2014/chart" uri="{C3380CC4-5D6E-409C-BE32-E72D297353CC}">
                <c16:uniqueId val="{00000005-C477-42A5-A130-07F10F033408}"/>
              </c:ext>
            </c:extLst>
          </c:dPt>
          <c:dPt>
            <c:idx val="4"/>
            <c:bubble3D val="0"/>
            <c:spPr>
              <a:solidFill>
                <a:schemeClr val="accent5"/>
              </a:solidFill>
            </c:spPr>
            <c:extLst xmlns:c16r2="http://schemas.microsoft.com/office/drawing/2015/06/chart">
              <c:ext xmlns:c16="http://schemas.microsoft.com/office/drawing/2014/chart" uri="{C3380CC4-5D6E-409C-BE32-E72D297353CC}">
                <c16:uniqueId val="{00000007-C477-42A5-A130-07F10F033408}"/>
              </c:ext>
            </c:extLst>
          </c:dPt>
          <c:dLbls>
            <c:dLbl>
              <c:idx val="0"/>
              <c:delete val="1"/>
              <c:extLst xmlns:c16r2="http://schemas.microsoft.com/office/drawing/2015/06/chart">
                <c:ext xmlns:c16="http://schemas.microsoft.com/office/drawing/2014/chart" uri="{C3380CC4-5D6E-409C-BE32-E72D297353CC}">
                  <c16:uniqueId val="{00000001-C477-42A5-A130-07F10F033408}"/>
                </c:ext>
                <c:ext xmlns:c15="http://schemas.microsoft.com/office/drawing/2012/chart" uri="{CE6537A1-D6FC-4f65-9D91-7224C49458BB}"/>
              </c:extLst>
            </c:dLbl>
            <c:dLbl>
              <c:idx val="1"/>
              <c:layout>
                <c:manualLayout>
                  <c:x val="6.6773623004503209E-3"/>
                  <c:y val="-1.81621589969660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477-42A5-A130-07F10F033408}"/>
                </c:ext>
                <c:ext xmlns:c15="http://schemas.microsoft.com/office/drawing/2012/chart" uri="{CE6537A1-D6FC-4f65-9D91-7224C49458BB}"/>
              </c:extLst>
            </c:dLbl>
            <c:dLbl>
              <c:idx val="5"/>
              <c:layout>
                <c:manualLayout>
                  <c:x val="-4.9060943736093002E-2"/>
                  <c:y val="3.59762160385937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477-42A5-A130-07F10F033408}"/>
                </c:ext>
                <c:ext xmlns:c15="http://schemas.microsoft.com/office/drawing/2012/chart" uri="{CE6537A1-D6FC-4f65-9D91-7224C49458BB}"/>
              </c:extLst>
            </c:dLbl>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No formal schooling</c:v>
                </c:pt>
                <c:pt idx="1">
                  <c:v>Primary school</c:v>
                </c:pt>
                <c:pt idx="2">
                  <c:v>High School / Diploma / Vocational School / Pre - University</c:v>
                </c:pt>
                <c:pt idx="3">
                  <c:v>University degree or above</c:v>
                </c:pt>
              </c:strCache>
            </c:strRef>
          </c:cat>
          <c:val>
            <c:numRef>
              <c:f>Sheet1!$B$2:$B$5</c:f>
              <c:numCache>
                <c:formatCode>0%</c:formatCode>
                <c:ptCount val="4"/>
                <c:pt idx="0">
                  <c:v>0</c:v>
                </c:pt>
                <c:pt idx="1">
                  <c:v>0.03</c:v>
                </c:pt>
                <c:pt idx="2">
                  <c:v>0.59</c:v>
                </c:pt>
                <c:pt idx="3">
                  <c:v>0.38</c:v>
                </c:pt>
              </c:numCache>
            </c:numRef>
          </c:val>
          <c:extLst xmlns:c16r2="http://schemas.microsoft.com/office/drawing/2015/06/chart">
            <c:ext xmlns:c16="http://schemas.microsoft.com/office/drawing/2014/chart" uri="{C3380CC4-5D6E-409C-BE32-E72D297353CC}">
              <c16:uniqueId val="{0000000A-C477-42A5-A130-07F10F033408}"/>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1488457740796596"/>
          <c:y val="0.15601060353882334"/>
          <c:w val="0.26751073267785502"/>
          <c:h val="0.83599079204889115"/>
        </c:manualLayout>
      </c:layout>
      <c:overlay val="0"/>
      <c:txPr>
        <a:bodyPr/>
        <a:lstStyle/>
        <a:p>
          <a:pPr>
            <a:defRPr sz="8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Regions</a:t>
            </a:r>
          </a:p>
        </c:rich>
      </c:tx>
      <c:layout>
        <c:manualLayout>
          <c:xMode val="edge"/>
          <c:yMode val="edge"/>
          <c:x val="0.12757484715606099"/>
          <c:y val="5.8461380810424901E-2"/>
        </c:manualLayout>
      </c:layout>
      <c:overlay val="0"/>
    </c:title>
    <c:autoTitleDeleted val="0"/>
    <c:plotArea>
      <c:layout>
        <c:manualLayout>
          <c:layoutTarget val="inner"/>
          <c:xMode val="edge"/>
          <c:yMode val="edge"/>
          <c:x val="4.9271035553918201E-2"/>
          <c:y val="0.25486229347273998"/>
          <c:w val="0.54318908275350597"/>
          <c:h val="0.69705759877171003"/>
        </c:manualLayout>
      </c:layout>
      <c:doughnutChart>
        <c:varyColors val="1"/>
        <c:ser>
          <c:idx val="0"/>
          <c:order val="0"/>
          <c:tx>
            <c:strRef>
              <c:f>Sheet1!$B$1</c:f>
              <c:strCache>
                <c:ptCount val="1"/>
                <c:pt idx="0">
                  <c:v>Region</c:v>
                </c:pt>
              </c:strCache>
            </c:strRef>
          </c:tx>
          <c:dPt>
            <c:idx val="11"/>
            <c:bubble3D val="0"/>
            <c:spPr>
              <a:solidFill>
                <a:srgbClr val="626262"/>
              </a:solidFill>
            </c:spPr>
            <c:extLst xmlns:c16r2="http://schemas.microsoft.com/office/drawing/2015/06/chart">
              <c:ext xmlns:c16="http://schemas.microsoft.com/office/drawing/2014/chart" uri="{C3380CC4-5D6E-409C-BE32-E72D297353CC}">
                <c16:uniqueId val="{00000001-4E3D-4996-A586-BCF9D5DC431C}"/>
              </c:ext>
            </c:extLst>
          </c:dPt>
          <c:dLbls>
            <c:dLbl>
              <c:idx val="5"/>
              <c:layout>
                <c:manualLayout>
                  <c:x val="-2.0725523890654095E-2"/>
                  <c:y val="2.58216258352889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E3D-4996-A586-BCF9D5DC431C}"/>
                </c:ext>
                <c:ext xmlns:c15="http://schemas.microsoft.com/office/drawing/2012/chart" uri="{CE6537A1-D6FC-4f65-9D91-7224C49458BB}"/>
              </c:extLst>
            </c:dLbl>
            <c:dLbl>
              <c:idx val="11"/>
              <c:layout>
                <c:manualLayout>
                  <c:x val="0"/>
                  <c:y val="-3.098595100234671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E3D-4996-A586-BCF9D5DC431C}"/>
                </c:ext>
                <c:ext xmlns:c15="http://schemas.microsoft.com/office/drawing/2012/chart" uri="{CE6537A1-D6FC-4f65-9D91-7224C49458BB}"/>
              </c:extLst>
            </c:dLbl>
            <c:spPr>
              <a:noFill/>
              <a:ln>
                <a:noFill/>
              </a:ln>
              <a:effectLst/>
            </c:spPr>
            <c:txPr>
              <a:bodyPr/>
              <a:lstStyle/>
              <a:p>
                <a:pPr>
                  <a:defRPr sz="1600">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Sheet1!$A$2:$A$13</c:f>
              <c:strCache>
                <c:ptCount val="12"/>
                <c:pt idx="0">
                  <c:v>Mura</c:v>
                </c:pt>
                <c:pt idx="1">
                  <c:v>Drava</c:v>
                </c:pt>
                <c:pt idx="2">
                  <c:v>Carinthia</c:v>
                </c:pt>
                <c:pt idx="3">
                  <c:v>Savinja</c:v>
                </c:pt>
                <c:pt idx="4">
                  <c:v>Central Sava</c:v>
                </c:pt>
                <c:pt idx="5">
                  <c:v>Lower Sava</c:v>
                </c:pt>
                <c:pt idx="6">
                  <c:v>Southeast Slovenia</c:v>
                </c:pt>
                <c:pt idx="7">
                  <c:v>Littoral – Inner Carniola</c:v>
                </c:pt>
                <c:pt idx="8">
                  <c:v>Central Slovenia</c:v>
                </c:pt>
                <c:pt idx="9">
                  <c:v>Upper Carniola</c:v>
                </c:pt>
                <c:pt idx="10">
                  <c:v>Gorizia</c:v>
                </c:pt>
                <c:pt idx="11">
                  <c:v>Coastal – Karst</c:v>
                </c:pt>
              </c:strCache>
            </c:strRef>
          </c:cat>
          <c:val>
            <c:numRef>
              <c:f>Sheet1!$B$2:$B$13</c:f>
              <c:numCache>
                <c:formatCode>0%</c:formatCode>
                <c:ptCount val="12"/>
                <c:pt idx="0">
                  <c:v>0.05</c:v>
                </c:pt>
                <c:pt idx="1">
                  <c:v>0.17</c:v>
                </c:pt>
                <c:pt idx="2">
                  <c:v>0.04</c:v>
                </c:pt>
                <c:pt idx="3">
                  <c:v>0.13</c:v>
                </c:pt>
                <c:pt idx="4">
                  <c:v>0.16</c:v>
                </c:pt>
                <c:pt idx="5">
                  <c:v>0.02</c:v>
                </c:pt>
                <c:pt idx="6">
                  <c:v>0.06</c:v>
                </c:pt>
                <c:pt idx="7">
                  <c:v>0.01</c:v>
                </c:pt>
                <c:pt idx="8">
                  <c:v>0.16</c:v>
                </c:pt>
                <c:pt idx="9">
                  <c:v>0.09</c:v>
                </c:pt>
                <c:pt idx="10">
                  <c:v>0.05</c:v>
                </c:pt>
                <c:pt idx="11">
                  <c:v>0.05</c:v>
                </c:pt>
              </c:numCache>
            </c:numRef>
          </c:val>
          <c:extLst xmlns:c16r2="http://schemas.microsoft.com/office/drawing/2015/06/chart">
            <c:ext xmlns:c16="http://schemas.microsoft.com/office/drawing/2014/chart" uri="{C3380CC4-5D6E-409C-BE32-E72D297353CC}">
              <c16:uniqueId val="{00000002-4E3D-4996-A586-BCF9D5DC431C}"/>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0604964453717303"/>
          <c:y val="0.19216087970822801"/>
          <c:w val="0.39395032293194904"/>
          <c:h val="0.75336158937596598"/>
        </c:manualLayout>
      </c:layout>
      <c:overlay val="0"/>
      <c:txPr>
        <a:bodyPr/>
        <a:lstStyle/>
        <a:p>
          <a:pPr>
            <a:defRPr sz="9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de-DE"/>
        </a:p>
      </c:txPr>
    </c:title>
    <c:autoTitleDeleted val="0"/>
    <c:plotArea>
      <c:layout/>
      <c:barChart>
        <c:barDir val="bar"/>
        <c:grouping val="clustered"/>
        <c:varyColors val="0"/>
        <c:ser>
          <c:idx val="0"/>
          <c:order val="0"/>
          <c:tx>
            <c:strRef>
              <c:f>Sheet1!$B$1</c:f>
              <c:strCache>
                <c:ptCount val="1"/>
                <c:pt idx="0">
                  <c:v>Purchase criteria (3 choices)</c:v>
                </c:pt>
              </c:strCache>
            </c:strRef>
          </c:tx>
          <c:invertIfNegative val="0"/>
          <c:dLbls>
            <c:spPr>
              <a:noFill/>
              <a:ln>
                <a:noFill/>
              </a:ln>
              <a:effectLst/>
            </c:spPr>
            <c:txPr>
              <a:bodyPr/>
              <a:lstStyle/>
              <a:p>
                <a:pPr>
                  <a:defRPr sz="1200"/>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The price</c:v>
                </c:pt>
                <c:pt idx="1">
                  <c:v>The taste / flavor</c:v>
                </c:pt>
                <c:pt idx="2">
                  <c:v>The ingredients</c:v>
                </c:pt>
                <c:pt idx="3">
                  <c:v>The brand</c:v>
                </c:pt>
                <c:pt idx="4">
                  <c:v>The packaging</c:v>
                </c:pt>
                <c:pt idx="5">
                  <c:v>The product is environmentally friendly / organic / biological</c:v>
                </c:pt>
                <c:pt idx="6">
                  <c:v>Other reasons</c:v>
                </c:pt>
              </c:strCache>
            </c:strRef>
          </c:cat>
          <c:val>
            <c:numRef>
              <c:f>Sheet1!$B$2:$B$8</c:f>
              <c:numCache>
                <c:formatCode>0%</c:formatCode>
                <c:ptCount val="7"/>
                <c:pt idx="0">
                  <c:v>0.57999999999999996</c:v>
                </c:pt>
                <c:pt idx="1">
                  <c:v>0.56999999999999995</c:v>
                </c:pt>
                <c:pt idx="2">
                  <c:v>0.44</c:v>
                </c:pt>
                <c:pt idx="3">
                  <c:v>0.36</c:v>
                </c:pt>
                <c:pt idx="4">
                  <c:v>0.16</c:v>
                </c:pt>
                <c:pt idx="5">
                  <c:v>0.11</c:v>
                </c:pt>
                <c:pt idx="6">
                  <c:v>0</c:v>
                </c:pt>
              </c:numCache>
            </c:numRef>
          </c:val>
          <c:extLst xmlns:c16r2="http://schemas.microsoft.com/office/drawing/2015/06/chart">
            <c:ext xmlns:c16="http://schemas.microsoft.com/office/drawing/2014/chart" uri="{C3380CC4-5D6E-409C-BE32-E72D297353CC}">
              <c16:uniqueId val="{00000000-765D-4C6A-96C2-934DAFFFFCBE}"/>
            </c:ext>
          </c:extLst>
        </c:ser>
        <c:dLbls>
          <c:showLegendKey val="0"/>
          <c:showVal val="0"/>
          <c:showCatName val="0"/>
          <c:showSerName val="0"/>
          <c:showPercent val="0"/>
          <c:showBubbleSize val="0"/>
        </c:dLbls>
        <c:gapWidth val="150"/>
        <c:axId val="372463032"/>
        <c:axId val="372461072"/>
      </c:barChart>
      <c:catAx>
        <c:axId val="372463032"/>
        <c:scaling>
          <c:orientation val="maxMin"/>
        </c:scaling>
        <c:delete val="0"/>
        <c:axPos val="l"/>
        <c:numFmt formatCode="General" sourceLinked="0"/>
        <c:majorTickMark val="in"/>
        <c:minorTickMark val="none"/>
        <c:tickLblPos val="low"/>
        <c:txPr>
          <a:bodyPr/>
          <a:lstStyle/>
          <a:p>
            <a:pPr>
              <a:defRPr sz="1200"/>
            </a:pPr>
            <a:endParaRPr lang="de-DE"/>
          </a:p>
        </c:txPr>
        <c:crossAx val="372461072"/>
        <c:crosses val="autoZero"/>
        <c:auto val="1"/>
        <c:lblAlgn val="ctr"/>
        <c:lblOffset val="100"/>
        <c:noMultiLvlLbl val="0"/>
      </c:catAx>
      <c:valAx>
        <c:axId val="372461072"/>
        <c:scaling>
          <c:orientation val="minMax"/>
          <c:max val="1"/>
          <c:min val="0"/>
        </c:scaling>
        <c:delete val="1"/>
        <c:axPos val="t"/>
        <c:numFmt formatCode="0%" sourceLinked="1"/>
        <c:majorTickMark val="out"/>
        <c:minorTickMark val="none"/>
        <c:tickLblPos val="nextTo"/>
        <c:crossAx val="37246303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C801-4A1B-BCBA-785A6E411C04}"/>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C801-4A1B-BCBA-785A6E411C04}"/>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C801-4A1B-BCBA-785A6E411C04}"/>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C801-4A1B-BCBA-785A6E411C04}"/>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C801-4A1B-BCBA-785A6E411C04}"/>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C801-4A1B-BCBA-785A6E411C04}"/>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C801-4A1B-BCBA-785A6E411C04}"/>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C801-4A1B-BCBA-785A6E411C04}"/>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801-4A1B-BCBA-785A6E411C04}"/>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801-4A1B-BCBA-785A6E411C04}"/>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801-4A1B-BCBA-785A6E411C04}"/>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TRE MULINI špageti bronaste šobe  EUROSPIN</c:v>
                </c:pt>
                <c:pt idx="1">
                  <c:v>Competitor Average</c:v>
                </c:pt>
                <c:pt idx="2">
                  <c:v>Špageti TUŠ</c:v>
                </c:pt>
                <c:pt idx="3">
                  <c:v>Spaghetti MERCATOR</c:v>
                </c:pt>
                <c:pt idx="4">
                  <c:v>S Budget špageti SPAR</c:v>
                </c:pt>
                <c:pt idx="5">
                  <c:v>Combino spaghetti LIDL</c:v>
                </c:pt>
                <c:pt idx="6">
                  <c:v>Carloni spaghetti HOFER</c:v>
                </c:pt>
              </c:strCache>
            </c:strRef>
          </c:cat>
          <c:val>
            <c:numRef>
              <c:f>Sheet1!$B$2:$B$8</c:f>
              <c:numCache>
                <c:formatCode>0.00</c:formatCode>
                <c:ptCount val="7"/>
                <c:pt idx="0">
                  <c:v>5.17</c:v>
                </c:pt>
                <c:pt idx="1">
                  <c:v>5.0199999999999996</c:v>
                </c:pt>
                <c:pt idx="2">
                  <c:v>4.96</c:v>
                </c:pt>
                <c:pt idx="3">
                  <c:v>4.9000000000000004</c:v>
                </c:pt>
                <c:pt idx="4">
                  <c:v>4.92</c:v>
                </c:pt>
                <c:pt idx="5">
                  <c:v>5.34</c:v>
                </c:pt>
                <c:pt idx="6">
                  <c:v>4.97</c:v>
                </c:pt>
              </c:numCache>
            </c:numRef>
          </c:val>
          <c:extLst xmlns:c16r2="http://schemas.microsoft.com/office/drawing/2015/06/chart">
            <c:ext xmlns:c16="http://schemas.microsoft.com/office/drawing/2014/chart" uri="{C3380CC4-5D6E-409C-BE32-E72D297353CC}">
              <c16:uniqueId val="{00000010-C801-4A1B-BCBA-785A6E411C04}"/>
            </c:ext>
          </c:extLst>
        </c:ser>
        <c:dLbls>
          <c:showLegendKey val="0"/>
          <c:showVal val="0"/>
          <c:showCatName val="0"/>
          <c:showSerName val="0"/>
          <c:showPercent val="0"/>
          <c:showBubbleSize val="0"/>
        </c:dLbls>
        <c:gapWidth val="150"/>
        <c:axId val="372465384"/>
        <c:axId val="372465776"/>
      </c:barChart>
      <c:catAx>
        <c:axId val="372465384"/>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372465776"/>
        <c:crossesAt val="0"/>
        <c:auto val="1"/>
        <c:lblAlgn val="ctr"/>
        <c:lblOffset val="100"/>
        <c:noMultiLvlLbl val="0"/>
      </c:catAx>
      <c:valAx>
        <c:axId val="372465776"/>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372465384"/>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22355357754"/>
          <c:y val="0.104439810625694"/>
          <c:w val="0.80449175510669901"/>
          <c:h val="0.59038490317708403"/>
        </c:manualLayout>
      </c:layout>
      <c:barChart>
        <c:barDir val="col"/>
        <c:grouping val="clustered"/>
        <c:varyColors val="0"/>
        <c:ser>
          <c:idx val="3"/>
          <c:order val="0"/>
          <c:tx>
            <c:strRef>
              <c:f>Sheet1!$B$1</c:f>
              <c:strCache>
                <c:ptCount val="1"/>
                <c:pt idx="0">
                  <c:v>AVERAGE</c:v>
                </c:pt>
              </c:strCache>
            </c:strRef>
          </c:tx>
          <c:invertIfNegative val="0"/>
          <c:dPt>
            <c:idx val="0"/>
            <c:invertIfNegative val="0"/>
            <c:bubble3D val="0"/>
            <c:spPr>
              <a:solidFill>
                <a:srgbClr val="DC0015"/>
              </a:solidFill>
            </c:spPr>
            <c:extLst xmlns:c16r2="http://schemas.microsoft.com/office/drawing/2015/06/chart">
              <c:ext xmlns:c16="http://schemas.microsoft.com/office/drawing/2014/chart" uri="{C3380CC4-5D6E-409C-BE32-E72D297353CC}">
                <c16:uniqueId val="{00000001-BA32-454C-966F-79173746638B}"/>
              </c:ext>
            </c:extLst>
          </c:dPt>
          <c:dPt>
            <c:idx val="1"/>
            <c:invertIfNegative val="0"/>
            <c:bubble3D val="0"/>
            <c:spPr>
              <a:solidFill>
                <a:srgbClr val="00AEEF"/>
              </a:solidFill>
            </c:spPr>
            <c:extLst xmlns:c16r2="http://schemas.microsoft.com/office/drawing/2015/06/chart">
              <c:ext xmlns:c16="http://schemas.microsoft.com/office/drawing/2014/chart" uri="{C3380CC4-5D6E-409C-BE32-E72D297353CC}">
                <c16:uniqueId val="{00000003-BA32-454C-966F-79173746638B}"/>
              </c:ext>
            </c:extLst>
          </c:dPt>
          <c:dPt>
            <c:idx val="2"/>
            <c:invertIfNegative val="0"/>
            <c:bubble3D val="0"/>
            <c:spPr>
              <a:solidFill>
                <a:srgbClr val="FFB100"/>
              </a:solidFill>
            </c:spPr>
            <c:extLst xmlns:c16r2="http://schemas.microsoft.com/office/drawing/2015/06/chart">
              <c:ext xmlns:c16="http://schemas.microsoft.com/office/drawing/2014/chart" uri="{C3380CC4-5D6E-409C-BE32-E72D297353CC}">
                <c16:uniqueId val="{00000005-BA32-454C-966F-79173746638B}"/>
              </c:ext>
            </c:extLst>
          </c:dPt>
          <c:dPt>
            <c:idx val="3"/>
            <c:invertIfNegative val="0"/>
            <c:bubble3D val="0"/>
            <c:spPr>
              <a:solidFill>
                <a:srgbClr val="B21DAC"/>
              </a:solidFill>
            </c:spPr>
            <c:extLst xmlns:c16r2="http://schemas.microsoft.com/office/drawing/2015/06/chart">
              <c:ext xmlns:c16="http://schemas.microsoft.com/office/drawing/2014/chart" uri="{C3380CC4-5D6E-409C-BE32-E72D297353CC}">
                <c16:uniqueId val="{00000007-BA32-454C-966F-79173746638B}"/>
              </c:ext>
            </c:extLst>
          </c:dPt>
          <c:dPt>
            <c:idx val="4"/>
            <c:invertIfNegative val="0"/>
            <c:bubble3D val="0"/>
            <c:spPr>
              <a:solidFill>
                <a:srgbClr val="8DC63F"/>
              </a:solidFill>
            </c:spPr>
            <c:extLst xmlns:c16r2="http://schemas.microsoft.com/office/drawing/2015/06/chart">
              <c:ext xmlns:c16="http://schemas.microsoft.com/office/drawing/2014/chart" uri="{C3380CC4-5D6E-409C-BE32-E72D297353CC}">
                <c16:uniqueId val="{00000009-BA32-454C-966F-79173746638B}"/>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B-BA32-454C-966F-79173746638B}"/>
              </c:ext>
            </c:extLst>
          </c:dPt>
          <c:dPt>
            <c:idx val="6"/>
            <c:invertIfNegative val="0"/>
            <c:bubble3D val="0"/>
            <c:spPr>
              <a:solidFill>
                <a:srgbClr val="761114"/>
              </a:solidFill>
            </c:spPr>
            <c:extLst xmlns:c16r2="http://schemas.microsoft.com/office/drawing/2015/06/chart">
              <c:ext xmlns:c16="http://schemas.microsoft.com/office/drawing/2014/chart" uri="{C3380CC4-5D6E-409C-BE32-E72D297353CC}">
                <c16:uniqueId val="{0000000D-BA32-454C-966F-79173746638B}"/>
              </c:ext>
            </c:extLst>
          </c:dPt>
          <c:dPt>
            <c:idx val="7"/>
            <c:invertIfNegative val="0"/>
            <c:bubble3D val="0"/>
            <c:spPr>
              <a:solidFill>
                <a:srgbClr val="F15722"/>
              </a:solidFill>
            </c:spPr>
            <c:extLst xmlns:c16r2="http://schemas.microsoft.com/office/drawing/2015/06/chart">
              <c:ext xmlns:c16="http://schemas.microsoft.com/office/drawing/2014/chart" uri="{C3380CC4-5D6E-409C-BE32-E72D297353CC}">
                <c16:uniqueId val="{0000000F-BA32-454C-966F-79173746638B}"/>
              </c:ext>
            </c:extLst>
          </c:dPt>
          <c:dLbls>
            <c:dLbl>
              <c:idx val="0"/>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A32-454C-966F-79173746638B}"/>
                </c:ext>
                <c:ext xmlns:c15="http://schemas.microsoft.com/office/drawing/2012/chart" uri="{CE6537A1-D6FC-4f65-9D91-7224C49458BB}"/>
              </c:extLst>
            </c:dLbl>
            <c:dLbl>
              <c:idx val="1"/>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A32-454C-966F-79173746638B}"/>
                </c:ext>
                <c:ext xmlns:c15="http://schemas.microsoft.com/office/drawing/2012/chart" uri="{CE6537A1-D6FC-4f65-9D91-7224C49458BB}"/>
              </c:extLst>
            </c:dLbl>
            <c:dLbl>
              <c:idx val="2"/>
              <c:layout>
                <c:manualLayout>
                  <c:x val="0"/>
                  <c:y val="2.487289363802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A32-454C-966F-79173746638B}"/>
                </c:ext>
                <c:ext xmlns:c15="http://schemas.microsoft.com/office/drawing/2012/chart" uri="{CE6537A1-D6FC-4f65-9D91-7224C49458BB}"/>
              </c:extLst>
            </c:dLbl>
            <c:spPr>
              <a:noFill/>
              <a:ln>
                <a:noFill/>
              </a:ln>
              <a:effectLst/>
            </c:spPr>
            <c:txPr>
              <a:bodyPr/>
              <a:lstStyle/>
              <a:p>
                <a:pPr>
                  <a:defRPr sz="1800">
                    <a:solidFill>
                      <a:schemeClr val="tx2"/>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TRE MULINI špageti bronaste šobe  EUROSPIN</c:v>
                </c:pt>
                <c:pt idx="1">
                  <c:v>Competitor Average</c:v>
                </c:pt>
                <c:pt idx="2">
                  <c:v>Špageti TUŠ</c:v>
                </c:pt>
                <c:pt idx="3">
                  <c:v>Spaghetti MERCATOR</c:v>
                </c:pt>
                <c:pt idx="4">
                  <c:v>S Budget špageti SPAR</c:v>
                </c:pt>
                <c:pt idx="5">
                  <c:v>Combino spaghetti LIDL</c:v>
                </c:pt>
                <c:pt idx="6">
                  <c:v>Carloni spaghetti HOFER</c:v>
                </c:pt>
              </c:strCache>
            </c:strRef>
          </c:cat>
          <c:val>
            <c:numRef>
              <c:f>Sheet1!$B$2:$B$8</c:f>
              <c:numCache>
                <c:formatCode>0.00</c:formatCode>
                <c:ptCount val="7"/>
                <c:pt idx="0">
                  <c:v>4.91</c:v>
                </c:pt>
                <c:pt idx="1">
                  <c:v>4.38</c:v>
                </c:pt>
                <c:pt idx="2">
                  <c:v>4.22</c:v>
                </c:pt>
                <c:pt idx="3">
                  <c:v>4.33</c:v>
                </c:pt>
                <c:pt idx="4">
                  <c:v>4.26</c:v>
                </c:pt>
                <c:pt idx="5">
                  <c:v>4.59</c:v>
                </c:pt>
                <c:pt idx="6">
                  <c:v>4.5</c:v>
                </c:pt>
              </c:numCache>
            </c:numRef>
          </c:val>
          <c:extLst xmlns:c16r2="http://schemas.microsoft.com/office/drawing/2015/06/chart">
            <c:ext xmlns:c16="http://schemas.microsoft.com/office/drawing/2014/chart" uri="{C3380CC4-5D6E-409C-BE32-E72D297353CC}">
              <c16:uniqueId val="{00000010-BA32-454C-966F-79173746638B}"/>
            </c:ext>
          </c:extLst>
        </c:ser>
        <c:dLbls>
          <c:showLegendKey val="0"/>
          <c:showVal val="0"/>
          <c:showCatName val="0"/>
          <c:showSerName val="0"/>
          <c:showPercent val="0"/>
          <c:showBubbleSize val="0"/>
        </c:dLbls>
        <c:gapWidth val="150"/>
        <c:axId val="372464600"/>
        <c:axId val="372459896"/>
      </c:barChart>
      <c:catAx>
        <c:axId val="372464600"/>
        <c:scaling>
          <c:orientation val="minMax"/>
        </c:scaling>
        <c:delete val="0"/>
        <c:axPos val="b"/>
        <c:numFmt formatCode="General" sourceLinked="0"/>
        <c:majorTickMark val="none"/>
        <c:minorTickMark val="none"/>
        <c:tickLblPos val="low"/>
        <c:spPr>
          <a:ln w="9525">
            <a:solidFill>
              <a:srgbClr val="000000"/>
            </a:solidFill>
          </a:ln>
        </c:spPr>
        <c:txPr>
          <a:bodyPr anchor="b" anchorCtr="1"/>
          <a:lstStyle/>
          <a:p>
            <a:pPr>
              <a:defRPr sz="1000" b="1">
                <a:solidFill>
                  <a:schemeClr val="tx2"/>
                </a:solidFill>
              </a:defRPr>
            </a:pPr>
            <a:endParaRPr lang="de-DE"/>
          </a:p>
        </c:txPr>
        <c:crossAx val="372459896"/>
        <c:crossesAt val="0"/>
        <c:auto val="1"/>
        <c:lblAlgn val="ctr"/>
        <c:lblOffset val="100"/>
        <c:noMultiLvlLbl val="0"/>
      </c:catAx>
      <c:valAx>
        <c:axId val="372459896"/>
        <c:scaling>
          <c:orientation val="minMax"/>
          <c:max val="10"/>
          <c:min val="0"/>
        </c:scaling>
        <c:delete val="0"/>
        <c:axPos val="l"/>
        <c:numFmt formatCode="#,##0" sourceLinked="0"/>
        <c:majorTickMark val="out"/>
        <c:minorTickMark val="none"/>
        <c:tickLblPos val="nextTo"/>
        <c:txPr>
          <a:bodyPr/>
          <a:lstStyle/>
          <a:p>
            <a:pPr>
              <a:defRPr sz="1600"/>
            </a:pPr>
            <a:endParaRPr lang="de-DE"/>
          </a:p>
        </c:txPr>
        <c:crossAx val="372464600"/>
        <c:crosses val="autoZero"/>
        <c:crossBetween val="between"/>
        <c:majorUnit val="5"/>
      </c:valAx>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CAD3016-3A24-894A-8966-24096E57BD1B}" type="datetimeFigureOut">
              <a:rPr lang="en-US" smtClean="0"/>
              <a:pPr/>
              <a:t>2/26/2021</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010F593-C4BA-DF4F-B602-5540693E3249}" type="slidenum">
              <a:rPr lang="en-US" smtClean="0"/>
              <a:pPr/>
              <a:t>‹Nr.›</a:t>
            </a:fld>
            <a:endParaRPr lang="en-US" dirty="0"/>
          </a:p>
        </p:txBody>
      </p:sp>
    </p:spTree>
    <p:extLst>
      <p:ext uri="{BB962C8B-B14F-4D97-AF65-F5344CB8AC3E}">
        <p14:creationId xmlns:p14="http://schemas.microsoft.com/office/powerpoint/2010/main" val="1522396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3934F23-7739-4630-8E81-CCA802F8C3CD}" type="datetimeFigureOut">
              <a:rPr lang="en-US" smtClean="0"/>
              <a:pPr/>
              <a:t>2/26/2021</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D15983-A45F-4BAB-B9D2-9002C95F3F6C}" type="slidenum">
              <a:rPr lang="en-US" smtClean="0"/>
              <a:pPr/>
              <a:t>‹Nr.›</a:t>
            </a:fld>
            <a:endParaRPr lang="en-US" dirty="0"/>
          </a:p>
        </p:txBody>
      </p:sp>
    </p:spTree>
    <p:extLst>
      <p:ext uri="{BB962C8B-B14F-4D97-AF65-F5344CB8AC3E}">
        <p14:creationId xmlns:p14="http://schemas.microsoft.com/office/powerpoint/2010/main" val="284611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1D15983-A45F-4BAB-B9D2-9002C95F3F6C}" type="slidenum">
              <a:rPr lang="en-US" smtClean="0"/>
              <a:pPr/>
              <a:t>1</a:t>
            </a:fld>
            <a:endParaRPr lang="en-US" dirty="0"/>
          </a:p>
        </p:txBody>
      </p:sp>
    </p:spTree>
    <p:extLst>
      <p:ext uri="{BB962C8B-B14F-4D97-AF65-F5344CB8AC3E}">
        <p14:creationId xmlns:p14="http://schemas.microsoft.com/office/powerpoint/2010/main" val="15466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a:t>
            </a:r>
          </a:p>
        </p:txBody>
      </p:sp>
      <p:sp>
        <p:nvSpPr>
          <p:cNvPr id="4" name="Slide Number Placeholder 3"/>
          <p:cNvSpPr>
            <a:spLocks noGrp="1"/>
          </p:cNvSpPr>
          <p:nvPr>
            <p:ph type="sldNum" sz="quarter" idx="10"/>
          </p:nvPr>
        </p:nvSpPr>
        <p:spPr/>
        <p:txBody>
          <a:bodyPr/>
          <a:lstStyle/>
          <a:p>
            <a:fld id="{21D15983-A45F-4BAB-B9D2-9002C95F3F6C}" type="slidenum">
              <a:rPr lang="en-US" smtClean="0"/>
              <a:pPr/>
              <a:t>19</a:t>
            </a:fld>
            <a:endParaRPr lang="en-US" dirty="0"/>
          </a:p>
        </p:txBody>
      </p:sp>
    </p:spTree>
    <p:extLst>
      <p:ext uri="{BB962C8B-B14F-4D97-AF65-F5344CB8AC3E}">
        <p14:creationId xmlns:p14="http://schemas.microsoft.com/office/powerpoint/2010/main" val="72082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Q8</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20</a:t>
            </a:fld>
            <a:endParaRPr lang="en-US" dirty="0"/>
          </a:p>
        </p:txBody>
      </p:sp>
    </p:spTree>
    <p:extLst>
      <p:ext uri="{BB962C8B-B14F-4D97-AF65-F5344CB8AC3E}">
        <p14:creationId xmlns:p14="http://schemas.microsoft.com/office/powerpoint/2010/main" val="84020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Q9</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21</a:t>
            </a:fld>
            <a:endParaRPr lang="en-US" dirty="0"/>
          </a:p>
        </p:txBody>
      </p:sp>
    </p:spTree>
    <p:extLst>
      <p:ext uri="{BB962C8B-B14F-4D97-AF65-F5344CB8AC3E}">
        <p14:creationId xmlns:p14="http://schemas.microsoft.com/office/powerpoint/2010/main" val="114210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Q9</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22</a:t>
            </a:fld>
            <a:endParaRPr lang="en-US" dirty="0"/>
          </a:p>
        </p:txBody>
      </p:sp>
    </p:spTree>
    <p:extLst>
      <p:ext uri="{BB962C8B-B14F-4D97-AF65-F5344CB8AC3E}">
        <p14:creationId xmlns:p14="http://schemas.microsoft.com/office/powerpoint/2010/main" val="363646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Q5</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24</a:t>
            </a:fld>
            <a:endParaRPr lang="en-US" dirty="0"/>
          </a:p>
        </p:txBody>
      </p:sp>
    </p:spTree>
    <p:extLst>
      <p:ext uri="{BB962C8B-B14F-4D97-AF65-F5344CB8AC3E}">
        <p14:creationId xmlns:p14="http://schemas.microsoft.com/office/powerpoint/2010/main" val="198087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Q5</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25</a:t>
            </a:fld>
            <a:endParaRPr lang="en-US" dirty="0"/>
          </a:p>
        </p:txBody>
      </p:sp>
    </p:spTree>
    <p:extLst>
      <p:ext uri="{BB962C8B-B14F-4D97-AF65-F5344CB8AC3E}">
        <p14:creationId xmlns:p14="http://schemas.microsoft.com/office/powerpoint/2010/main" val="169308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26</a:t>
            </a:fld>
            <a:endParaRPr lang="en-US" dirty="0"/>
          </a:p>
        </p:txBody>
      </p:sp>
    </p:spTree>
    <p:extLst>
      <p:ext uri="{BB962C8B-B14F-4D97-AF65-F5344CB8AC3E}">
        <p14:creationId xmlns:p14="http://schemas.microsoft.com/office/powerpoint/2010/main" val="180685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Q10</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28</a:t>
            </a:fld>
            <a:endParaRPr lang="en-US" dirty="0"/>
          </a:p>
        </p:txBody>
      </p:sp>
    </p:spTree>
    <p:extLst>
      <p:ext uri="{BB962C8B-B14F-4D97-AF65-F5344CB8AC3E}">
        <p14:creationId xmlns:p14="http://schemas.microsoft.com/office/powerpoint/2010/main" val="153752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Q10</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29</a:t>
            </a:fld>
            <a:endParaRPr lang="en-US" dirty="0"/>
          </a:p>
        </p:txBody>
      </p:sp>
    </p:spTree>
    <p:extLst>
      <p:ext uri="{BB962C8B-B14F-4D97-AF65-F5344CB8AC3E}">
        <p14:creationId xmlns:p14="http://schemas.microsoft.com/office/powerpoint/2010/main" val="394839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Q11</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30</a:t>
            </a:fld>
            <a:endParaRPr lang="en-US" dirty="0"/>
          </a:p>
        </p:txBody>
      </p:sp>
    </p:spTree>
    <p:extLst>
      <p:ext uri="{BB962C8B-B14F-4D97-AF65-F5344CB8AC3E}">
        <p14:creationId xmlns:p14="http://schemas.microsoft.com/office/powerpoint/2010/main" val="302533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name of the categories.</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51456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Q11</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31</a:t>
            </a:fld>
            <a:endParaRPr lang="en-US" dirty="0"/>
          </a:p>
        </p:txBody>
      </p:sp>
    </p:spTree>
    <p:extLst>
      <p:ext uri="{BB962C8B-B14F-4D97-AF65-F5344CB8AC3E}">
        <p14:creationId xmlns:p14="http://schemas.microsoft.com/office/powerpoint/2010/main" val="2052765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Q13</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32</a:t>
            </a:fld>
            <a:endParaRPr lang="en-US" dirty="0"/>
          </a:p>
        </p:txBody>
      </p:sp>
    </p:spTree>
    <p:extLst>
      <p:ext uri="{BB962C8B-B14F-4D97-AF65-F5344CB8AC3E}">
        <p14:creationId xmlns:p14="http://schemas.microsoft.com/office/powerpoint/2010/main" val="61456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33</a:t>
            </a:fld>
            <a:endParaRPr lang="en-US" dirty="0"/>
          </a:p>
        </p:txBody>
      </p:sp>
    </p:spTree>
    <p:extLst>
      <p:ext uri="{BB962C8B-B14F-4D97-AF65-F5344CB8AC3E}">
        <p14:creationId xmlns:p14="http://schemas.microsoft.com/office/powerpoint/2010/main" val="157465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34</a:t>
            </a:fld>
            <a:endParaRPr lang="en-US" dirty="0"/>
          </a:p>
        </p:txBody>
      </p:sp>
    </p:spTree>
    <p:extLst>
      <p:ext uri="{BB962C8B-B14F-4D97-AF65-F5344CB8AC3E}">
        <p14:creationId xmlns:p14="http://schemas.microsoft.com/office/powerpoint/2010/main" val="1423859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35</a:t>
            </a:fld>
            <a:endParaRPr lang="en-US" dirty="0"/>
          </a:p>
        </p:txBody>
      </p:sp>
    </p:spTree>
    <p:extLst>
      <p:ext uri="{BB962C8B-B14F-4D97-AF65-F5344CB8AC3E}">
        <p14:creationId xmlns:p14="http://schemas.microsoft.com/office/powerpoint/2010/main" val="3778656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778656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Q6a</a:t>
            </a:r>
          </a:p>
        </p:txBody>
      </p:sp>
      <p:sp>
        <p:nvSpPr>
          <p:cNvPr id="4" name="Slide Number Placeholder 3"/>
          <p:cNvSpPr>
            <a:spLocks noGrp="1"/>
          </p:cNvSpPr>
          <p:nvPr>
            <p:ph type="sldNum" sz="quarter" idx="10"/>
          </p:nvPr>
        </p:nvSpPr>
        <p:spPr/>
        <p:txBody>
          <a:bodyPr/>
          <a:lstStyle/>
          <a:p>
            <a:fld id="{21D15983-A45F-4BAB-B9D2-9002C95F3F6C}" type="slidenum">
              <a:rPr lang="en-US" smtClean="0"/>
              <a:pPr/>
              <a:t>40</a:t>
            </a:fld>
            <a:endParaRPr lang="en-US" dirty="0"/>
          </a:p>
        </p:txBody>
      </p:sp>
    </p:spTree>
    <p:extLst>
      <p:ext uri="{BB962C8B-B14F-4D97-AF65-F5344CB8AC3E}">
        <p14:creationId xmlns:p14="http://schemas.microsoft.com/office/powerpoint/2010/main" val="103120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 “Did Purchase”</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5093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&amp; Q2</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752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Q22, Q23 &amp; Q24</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4393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a:t>
            </a:r>
          </a:p>
        </p:txBody>
      </p:sp>
      <p:sp>
        <p:nvSpPr>
          <p:cNvPr id="4" name="Slide Number Placeholder 3"/>
          <p:cNvSpPr>
            <a:spLocks noGrp="1"/>
          </p:cNvSpPr>
          <p:nvPr>
            <p:ph type="sldNum" sz="quarter" idx="10"/>
          </p:nvPr>
        </p:nvSpPr>
        <p:spPr/>
        <p:txBody>
          <a:bodyPr/>
          <a:lstStyle/>
          <a:p>
            <a:fld id="{21D15983-A45F-4BAB-B9D2-9002C95F3F6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0940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a:t>
            </a:r>
            <a:r>
              <a:rPr lang="en-US" baseline="0" dirty="0"/>
              <a:t> list</a:t>
            </a:r>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16</a:t>
            </a:fld>
            <a:endParaRPr lang="en-US" dirty="0"/>
          </a:p>
        </p:txBody>
      </p:sp>
    </p:spTree>
    <p:extLst>
      <p:ext uri="{BB962C8B-B14F-4D97-AF65-F5344CB8AC3E}">
        <p14:creationId xmlns:p14="http://schemas.microsoft.com/office/powerpoint/2010/main" val="154492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a:t>
            </a:r>
          </a:p>
        </p:txBody>
      </p:sp>
      <p:sp>
        <p:nvSpPr>
          <p:cNvPr id="4" name="Slide Number Placeholder 3"/>
          <p:cNvSpPr>
            <a:spLocks noGrp="1"/>
          </p:cNvSpPr>
          <p:nvPr>
            <p:ph type="sldNum" sz="quarter" idx="10"/>
          </p:nvPr>
        </p:nvSpPr>
        <p:spPr/>
        <p:txBody>
          <a:bodyPr/>
          <a:lstStyle/>
          <a:p>
            <a:fld id="{21D15983-A45F-4BAB-B9D2-9002C95F3F6C}" type="slidenum">
              <a:rPr lang="en-US" smtClean="0"/>
              <a:pPr/>
              <a:t>17</a:t>
            </a:fld>
            <a:endParaRPr lang="en-US" dirty="0"/>
          </a:p>
        </p:txBody>
      </p:sp>
    </p:spTree>
    <p:extLst>
      <p:ext uri="{BB962C8B-B14F-4D97-AF65-F5344CB8AC3E}">
        <p14:creationId xmlns:p14="http://schemas.microsoft.com/office/powerpoint/2010/main" val="92682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Q7</a:t>
            </a:r>
          </a:p>
        </p:txBody>
      </p:sp>
      <p:sp>
        <p:nvSpPr>
          <p:cNvPr id="4" name="Slide Number Placeholder 3"/>
          <p:cNvSpPr>
            <a:spLocks noGrp="1"/>
          </p:cNvSpPr>
          <p:nvPr>
            <p:ph type="sldNum" sz="quarter" idx="10"/>
          </p:nvPr>
        </p:nvSpPr>
        <p:spPr/>
        <p:txBody>
          <a:bodyPr/>
          <a:lstStyle/>
          <a:p>
            <a:fld id="{21D15983-A45F-4BAB-B9D2-9002C95F3F6C}" type="slidenum">
              <a:rPr lang="en-US" smtClean="0"/>
              <a:pPr/>
              <a:t>18</a:t>
            </a:fld>
            <a:endParaRPr lang="en-US" dirty="0"/>
          </a:p>
        </p:txBody>
      </p:sp>
    </p:spTree>
    <p:extLst>
      <p:ext uri="{BB962C8B-B14F-4D97-AF65-F5344CB8AC3E}">
        <p14:creationId xmlns:p14="http://schemas.microsoft.com/office/powerpoint/2010/main" val="1177347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Arial"/>
                <a:cs typeface="Calibri" charset="0"/>
              </a:rPr>
              <a:t>Copyright © </a:t>
            </a:r>
            <a:r>
              <a:rPr kumimoji="0" lang="en-US" sz="600" b="0" i="0" u="none" strike="noStrike" kern="0" cap="none" spc="0" normalizeH="0" baseline="0" noProof="0" dirty="0" smtClean="0">
                <a:ln>
                  <a:noFill/>
                </a:ln>
                <a:solidFill>
                  <a:srgbClr val="FFFFFF"/>
                </a:solidFill>
                <a:effectLst/>
                <a:uLnTx/>
                <a:uFillTx/>
                <a:latin typeface="Arial"/>
                <a:cs typeface="Calibri" charset="0"/>
              </a:rPr>
              <a:t>2021 </a:t>
            </a:r>
            <a:r>
              <a:rPr kumimoji="0" lang="en-US" sz="600" b="0" i="0" u="none" strike="noStrike" kern="0" cap="none" spc="0" normalizeH="0" baseline="0" noProof="0" dirty="0">
                <a:ln>
                  <a:noFill/>
                </a:ln>
                <a:solidFill>
                  <a:srgbClr val="FFFFFF"/>
                </a:solidFill>
                <a:effectLst/>
                <a:uLnTx/>
                <a:uFillTx/>
                <a:latin typeface="Arial"/>
                <a:cs typeface="Calibri" charset="0"/>
              </a:rPr>
              <a:t>The Nielsen Company. Confidential and proprietary.</a:t>
            </a:r>
          </a:p>
        </p:txBody>
      </p:sp>
      <p:pic>
        <p:nvPicPr>
          <p:cNvPr id="13" name="Picture 12" descr="N-Element-Tab-White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spcBef>
                <a:spcPct val="50000"/>
              </a:spcBef>
              <a:defRPr/>
            </a:pPr>
            <a:r>
              <a:rPr lang="en-US" sz="600" kern="0" dirty="0">
                <a:solidFill>
                  <a:srgbClr val="FFFFFF"/>
                </a:solidFill>
                <a:cs typeface="Calibri" charset="0"/>
              </a:rPr>
              <a:t>Copyright © 2020 The Nielsen Company. Confidential and proprietary.</a:t>
            </a:r>
          </a:p>
        </p:txBody>
      </p:sp>
      <p:pic>
        <p:nvPicPr>
          <p:cNvPr id="13" name="Picture 12" descr="N-Element-Tab-White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85826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N-tab BLUE">
    <p:spTree>
      <p:nvGrpSpPr>
        <p:cNvPr id="1" name=""/>
        <p:cNvGrpSpPr/>
        <p:nvPr/>
      </p:nvGrpSpPr>
      <p:grpSpPr>
        <a:xfrm>
          <a:off x="0" y="0"/>
          <a:ext cx="0" cy="0"/>
          <a:chOff x="0" y="0"/>
          <a:chExt cx="0" cy="0"/>
        </a:xfrm>
      </p:grpSpPr>
      <p:pic>
        <p:nvPicPr>
          <p:cNvPr id="13" name="Picture 12" descr="N-Element-Tab-White_RGB.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147440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1730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pic>
        <p:nvPicPr>
          <p:cNvPr id="3" name="Picture 2" descr="Nielsen-Wordmark-White-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5852" y="1770502"/>
            <a:ext cx="3752296" cy="1324464"/>
          </a:xfrm>
          <a:prstGeom prst="rect">
            <a:avLst/>
          </a:prstGeom>
        </p:spPr>
      </p:pic>
      <p:sp>
        <p:nvSpPr>
          <p:cNvPr id="4" name="Rectangle 10"/>
          <p:cNvSpPr>
            <a:spLocks noChangeArrowheads="1"/>
          </p:cNvSpPr>
          <p:nvPr userDrawn="1"/>
        </p:nvSpPr>
        <p:spPr bwMode="gray">
          <a:xfrm>
            <a:off x="23718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spcBef>
                <a:spcPct val="50000"/>
              </a:spcBef>
              <a:defRPr/>
            </a:pPr>
            <a:r>
              <a:rPr lang="en-US" sz="600" kern="0" dirty="0">
                <a:solidFill>
                  <a:srgbClr val="FFFFFF"/>
                </a:solidFill>
                <a:cs typeface="Calibri" charset="0"/>
              </a:rPr>
              <a:t>Copyright © 2020 The Nielsen Company. Confidential and proprietary.</a:t>
            </a:r>
          </a:p>
        </p:txBody>
      </p:sp>
    </p:spTree>
    <p:extLst>
      <p:ext uri="{BB962C8B-B14F-4D97-AF65-F5344CB8AC3E}">
        <p14:creationId xmlns:p14="http://schemas.microsoft.com/office/powerpoint/2010/main" val="382968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6140" y="309922"/>
            <a:ext cx="7463685" cy="428625"/>
          </a:xfrm>
        </p:spPr>
        <p:txBody>
          <a:bodyPr/>
          <a:lstStyle>
            <a:lvl1pPr>
              <a:defRPr sz="2000"/>
            </a:lvl1pPr>
          </a:lstStyle>
          <a:p>
            <a:r>
              <a:rPr lang="en-US" dirty="0"/>
              <a:t>Click to edit Master title style</a:t>
            </a:r>
            <a:endParaRPr lang="fr-FR" dirty="0"/>
          </a:p>
        </p:txBody>
      </p:sp>
    </p:spTree>
    <p:extLst>
      <p:ext uri="{BB962C8B-B14F-4D97-AF65-F5344CB8AC3E}">
        <p14:creationId xmlns:p14="http://schemas.microsoft.com/office/powerpoint/2010/main" val="211611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N-tab BLUE">
    <p:spTree>
      <p:nvGrpSpPr>
        <p:cNvPr id="1" name=""/>
        <p:cNvGrpSpPr/>
        <p:nvPr/>
      </p:nvGrpSpPr>
      <p:grpSpPr>
        <a:xfrm>
          <a:off x="0" y="0"/>
          <a:ext cx="0" cy="0"/>
          <a:chOff x="0" y="0"/>
          <a:chExt cx="0" cy="0"/>
        </a:xfrm>
      </p:grpSpPr>
      <p:pic>
        <p:nvPicPr>
          <p:cNvPr id="13" name="Picture 12" descr="N-Element-Tab-White_RGB.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357238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pic>
        <p:nvPicPr>
          <p:cNvPr id="3" name="Picture 2" descr="Nielsen-Wordmark-White-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5852" y="1770502"/>
            <a:ext cx="3752296" cy="1324464"/>
          </a:xfrm>
          <a:prstGeom prst="rect">
            <a:avLst/>
          </a:prstGeom>
        </p:spPr>
      </p:pic>
      <p:sp>
        <p:nvSpPr>
          <p:cNvPr id="4" name="Rectangle 10"/>
          <p:cNvSpPr>
            <a:spLocks noChangeArrowheads="1"/>
          </p:cNvSpPr>
          <p:nvPr userDrawn="1"/>
        </p:nvSpPr>
        <p:spPr bwMode="gray">
          <a:xfrm>
            <a:off x="23718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Arial"/>
                <a:cs typeface="Calibri" charset="0"/>
              </a:rPr>
              <a:t>Copyright © 2020 The Nielsen Company. Confidential and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sp>
        <p:nvSpPr>
          <p:cNvPr id="8" name="Subtitle 2"/>
          <p:cNvSpPr>
            <a:spLocks noGrp="1"/>
          </p:cNvSpPr>
          <p:nvPr>
            <p:ph type="subTitle" idx="1" hasCustomPrompt="1"/>
          </p:nvPr>
        </p:nvSpPr>
        <p:spPr>
          <a:xfrm>
            <a:off x="287929" y="3019821"/>
            <a:ext cx="6919293" cy="498872"/>
          </a:xfrm>
        </p:spPr>
        <p:txBody>
          <a:bodyPr wrap="square" tIns="0" bIns="0"/>
          <a:lstStyle>
            <a:lvl1pPr marL="0" indent="0" algn="l">
              <a:lnSpc>
                <a:spcPct val="100000"/>
              </a:lnSpc>
              <a:buNone/>
              <a:defRPr sz="2000" cap="none"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2"/>
          <p:cNvSpPr>
            <a:spLocks noGrp="1"/>
          </p:cNvSpPr>
          <p:nvPr>
            <p:ph type="body" idx="17"/>
          </p:nvPr>
        </p:nvSpPr>
        <p:spPr>
          <a:xfrm>
            <a:off x="247427" y="422033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ctrTitle" hasCustomPrompt="1"/>
          </p:nvPr>
        </p:nvSpPr>
        <p:spPr>
          <a:xfrm>
            <a:off x="242829" y="2038350"/>
            <a:ext cx="6919972" cy="982664"/>
          </a:xfrm>
        </p:spPr>
        <p:txBody>
          <a:bodyPr wrap="square" tIns="0" bIns="0">
            <a:noAutofit/>
          </a:bodyPr>
          <a:lstStyle>
            <a:lvl1pPr algn="l">
              <a:lnSpc>
                <a:spcPct val="90000"/>
              </a:lnSpc>
              <a:tabLst>
                <a:tab pos="508000" algn="l"/>
              </a:tabLst>
              <a:defRPr sz="4200" b="1" cap="all" baseline="0">
                <a:solidFill>
                  <a:schemeClr val="bg1"/>
                </a:solidFill>
              </a:defRPr>
            </a:lvl1pPr>
          </a:lstStyle>
          <a:p>
            <a:r>
              <a:rPr lang="en-US" dirty="0"/>
              <a:t>CLICK TO EDIT MASTER TITLE STYLE</a:t>
            </a:r>
          </a:p>
        </p:txBody>
      </p:sp>
      <p:sp>
        <p:nvSpPr>
          <p:cNvPr id="12" name="Rectangle 10"/>
          <p:cNvSpPr>
            <a:spLocks noChangeArrowheads="1"/>
          </p:cNvSpPr>
          <p:nvPr userDrawn="1"/>
        </p:nvSpPr>
        <p:spPr bwMode="gray">
          <a:xfrm>
            <a:off x="25682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spcBef>
                <a:spcPct val="50000"/>
              </a:spcBef>
              <a:defRPr/>
            </a:pPr>
            <a:r>
              <a:rPr lang="en-US" sz="600" kern="0" dirty="0">
                <a:solidFill>
                  <a:srgbClr val="FFFFFF"/>
                </a:solidFill>
                <a:cs typeface="Calibri" charset="0"/>
              </a:rPr>
              <a:t>Copyright © 2020 The Nielsen Company. Confidential and proprietary.</a:t>
            </a:r>
          </a:p>
        </p:txBody>
      </p:sp>
      <p:pic>
        <p:nvPicPr>
          <p:cNvPr id="13" name="Picture 12" descr="N-Element-Tab-White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26090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N-tab BLUE">
    <p:spTree>
      <p:nvGrpSpPr>
        <p:cNvPr id="1" name=""/>
        <p:cNvGrpSpPr/>
        <p:nvPr/>
      </p:nvGrpSpPr>
      <p:grpSpPr>
        <a:xfrm>
          <a:off x="0" y="0"/>
          <a:ext cx="0" cy="0"/>
          <a:chOff x="0" y="0"/>
          <a:chExt cx="0" cy="0"/>
        </a:xfrm>
      </p:grpSpPr>
      <p:pic>
        <p:nvPicPr>
          <p:cNvPr id="13" name="Picture 12" descr="N-Element-Tab-White_RGB.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610600" y="0"/>
            <a:ext cx="237744" cy="338328"/>
          </a:xfrm>
          <a:prstGeom prst="rect">
            <a:avLst/>
          </a:prstGeom>
          <a:noFill/>
          <a:ln>
            <a:noFill/>
          </a:ln>
        </p:spPr>
      </p:pic>
    </p:spTree>
    <p:extLst>
      <p:ext uri="{BB962C8B-B14F-4D97-AF65-F5344CB8AC3E}">
        <p14:creationId xmlns:p14="http://schemas.microsoft.com/office/powerpoint/2010/main" val="254504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5" y="354013"/>
            <a:ext cx="8165592" cy="428625"/>
          </a:xfrm>
        </p:spPr>
        <p:txBody>
          <a:bodyPr>
            <a:noAutofit/>
          </a:bodyPr>
          <a:lstStyle>
            <a:lvl1pPr>
              <a:defRPr b="1" baseline="0">
                <a:solidFill>
                  <a:schemeClr val="tx2"/>
                </a:solidFill>
                <a:latin typeface="Arial"/>
                <a:cs typeface="Arial"/>
              </a:defRPr>
            </a:lvl1pPr>
          </a:lstStyle>
          <a:p>
            <a:r>
              <a:rPr lang="en-US" dirty="0"/>
              <a:t>CLICK TO EDIT MASTER TITLE STYLE</a:t>
            </a:r>
          </a:p>
        </p:txBody>
      </p:sp>
      <p:sp>
        <p:nvSpPr>
          <p:cNvPr id="8" name="Text Placeholder 2"/>
          <p:cNvSpPr>
            <a:spLocks noGrp="1"/>
          </p:cNvSpPr>
          <p:nvPr>
            <p:ph type="body" idx="13" hasCustomPrompt="1"/>
          </p:nvPr>
        </p:nvSpPr>
        <p:spPr>
          <a:xfrm>
            <a:off x="594360" y="819150"/>
            <a:ext cx="8165592" cy="236339"/>
          </a:xfrm>
        </p:spPr>
        <p:txBody>
          <a:bodyPr wrap="square" tIns="0" bIns="0" anchor="t" anchorCtr="0"/>
          <a:lstStyle>
            <a:lvl1pPr marL="0" indent="0">
              <a:spcBef>
                <a:spcPts val="0"/>
              </a:spcBef>
              <a:buNone/>
              <a:defRPr sz="1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3116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5024"/>
          </a:xfrm>
          <a:prstGeom prst="rect">
            <a:avLst/>
          </a:prstGeom>
        </p:spPr>
      </p:pic>
      <p:pic>
        <p:nvPicPr>
          <p:cNvPr id="3" name="Picture 2" descr="Nielsen-Wordmark-White-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5852" y="1770502"/>
            <a:ext cx="3752296" cy="1324464"/>
          </a:xfrm>
          <a:prstGeom prst="rect">
            <a:avLst/>
          </a:prstGeom>
        </p:spPr>
      </p:pic>
      <p:sp>
        <p:nvSpPr>
          <p:cNvPr id="4" name="Rectangle 10"/>
          <p:cNvSpPr>
            <a:spLocks noChangeArrowheads="1"/>
          </p:cNvSpPr>
          <p:nvPr userDrawn="1"/>
        </p:nvSpPr>
        <p:spPr bwMode="gray">
          <a:xfrm>
            <a:off x="237181" y="4901684"/>
            <a:ext cx="25827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spcBef>
                <a:spcPct val="50000"/>
              </a:spcBef>
              <a:defRPr/>
            </a:pPr>
            <a:r>
              <a:rPr lang="en-US" sz="600" kern="0" dirty="0">
                <a:solidFill>
                  <a:srgbClr val="FFFFFF"/>
                </a:solidFill>
                <a:cs typeface="Calibri" charset="0"/>
              </a:rPr>
              <a:t>Copyright © 2020 The Nielsen Company. Confidential and proprietary.</a:t>
            </a:r>
          </a:p>
        </p:txBody>
      </p:sp>
    </p:spTree>
    <p:extLst>
      <p:ext uri="{BB962C8B-B14F-4D97-AF65-F5344CB8AC3E}">
        <p14:creationId xmlns:p14="http://schemas.microsoft.com/office/powerpoint/2010/main" val="6434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6140" y="309922"/>
            <a:ext cx="7463685" cy="428625"/>
          </a:xfrm>
        </p:spPr>
        <p:txBody>
          <a:bodyPr/>
          <a:lstStyle>
            <a:lvl1pPr>
              <a:defRPr sz="2000"/>
            </a:lvl1pPr>
          </a:lstStyle>
          <a:p>
            <a:r>
              <a:rPr lang="en-US" dirty="0"/>
              <a:t>Click to edit Master title style</a:t>
            </a:r>
            <a:endParaRPr lang="fr-FR" dirty="0"/>
          </a:p>
        </p:txBody>
      </p:sp>
    </p:spTree>
    <p:extLst>
      <p:ext uri="{BB962C8B-B14F-4D97-AF65-F5344CB8AC3E}">
        <p14:creationId xmlns:p14="http://schemas.microsoft.com/office/powerpoint/2010/main" val="3083649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76732" cy="5143500"/>
          </a:xfrm>
          <a:prstGeom prst="rect">
            <a:avLst/>
          </a:prstGeom>
        </p:spPr>
      </p:pic>
      <p:sp>
        <p:nvSpPr>
          <p:cNvPr id="2" name="Title Placeholder 1"/>
          <p:cNvSpPr>
            <a:spLocks noGrp="1"/>
          </p:cNvSpPr>
          <p:nvPr>
            <p:ph type="title"/>
          </p:nvPr>
        </p:nvSpPr>
        <p:spPr>
          <a:xfrm>
            <a:off x="594360" y="361950"/>
            <a:ext cx="8155940" cy="428625"/>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chemeClr val="tx2"/>
                </a:solidFill>
              </a:rPr>
              <a:pPr algn="ctr" defTabSz="914400">
                <a:spcBef>
                  <a:spcPts val="0"/>
                </a:spcBef>
              </a:pPr>
              <a:t>‹Nr.›</a:t>
            </a:fld>
            <a:endParaRPr lang="en-US" sz="900" b="0" dirty="0">
              <a:solidFill>
                <a:schemeClr val="tx2"/>
              </a:solidFill>
            </a:endParaRPr>
          </a:p>
        </p:txBody>
      </p:sp>
      <p:sp>
        <p:nvSpPr>
          <p:cNvPr id="12" name="Rectangle 10"/>
          <p:cNvSpPr>
            <a:spLocks noChangeArrowheads="1"/>
          </p:cNvSpPr>
          <p:nvPr/>
        </p:nvSpPr>
        <p:spPr bwMode="gray">
          <a:xfrm rot="16200000">
            <a:off x="-1206633" y="3720965"/>
            <a:ext cx="2569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chemeClr val="bg1"/>
                </a:solidFill>
                <a:latin typeface="+mn-lt"/>
                <a:cs typeface="Calibri" charset="0"/>
              </a:rPr>
              <a:t>Copyright © 2020 The Nielsen Company. Confidential and proprietary.</a:t>
            </a:r>
          </a:p>
        </p:txBody>
      </p:sp>
      <p:pic>
        <p:nvPicPr>
          <p:cNvPr id="13" name="Picture 12" descr="N-Element-Tab-Blue_RGB.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10600" y="0"/>
            <a:ext cx="236415" cy="339912"/>
          </a:xfrm>
          <a:prstGeom prst="rect">
            <a:avLst/>
          </a:prstGeom>
        </p:spPr>
      </p:pic>
    </p:spTree>
    <p:extLst>
      <p:ext uri="{BB962C8B-B14F-4D97-AF65-F5344CB8AC3E}">
        <p14:creationId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991" r:id="rId1"/>
    <p:sldLayoutId id="2147484022" r:id="rId2"/>
    <p:sldLayoutId id="2147483851" r:id="rId3"/>
    <p:sldLayoutId id="2147483996" r:id="rId4"/>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76732" cy="5143500"/>
          </a:xfrm>
          <a:prstGeom prst="rect">
            <a:avLst/>
          </a:prstGeom>
        </p:spPr>
      </p:pic>
      <p:sp>
        <p:nvSpPr>
          <p:cNvPr id="2" name="Title Placeholder 1"/>
          <p:cNvSpPr>
            <a:spLocks noGrp="1"/>
          </p:cNvSpPr>
          <p:nvPr>
            <p:ph type="title"/>
          </p:nvPr>
        </p:nvSpPr>
        <p:spPr>
          <a:xfrm>
            <a:off x="594360" y="361950"/>
            <a:ext cx="8155940" cy="428625"/>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fld id="{0D7D805D-F6E5-43ED-9D8A-77676030D49C}" type="slidenum">
              <a:rPr lang="en-US" sz="900">
                <a:solidFill>
                  <a:srgbClr val="000000"/>
                </a:solidFill>
              </a:rPr>
              <a:pPr algn="ctr" defTabSz="914400"/>
              <a:t>‹Nr.›</a:t>
            </a:fld>
            <a:endParaRPr lang="en-US" sz="900" dirty="0">
              <a:solidFill>
                <a:srgbClr val="000000"/>
              </a:solidFill>
            </a:endParaRPr>
          </a:p>
        </p:txBody>
      </p:sp>
      <p:sp>
        <p:nvSpPr>
          <p:cNvPr id="12" name="Rectangle 10"/>
          <p:cNvSpPr>
            <a:spLocks noChangeArrowheads="1"/>
          </p:cNvSpPr>
          <p:nvPr/>
        </p:nvSpPr>
        <p:spPr bwMode="gray">
          <a:xfrm rot="16200000">
            <a:off x="-1206633" y="3720965"/>
            <a:ext cx="2569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FFFFFF"/>
                </a:solidFill>
                <a:cs typeface="Calibri" charset="0"/>
              </a:rPr>
              <a:t>Copyright © 2020 The Nielsen Company. Confidential and proprietary.</a:t>
            </a:r>
          </a:p>
        </p:txBody>
      </p:sp>
      <p:pic>
        <p:nvPicPr>
          <p:cNvPr id="13" name="Picture 12" descr="N-Element-Tab-Blue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10600" y="0"/>
            <a:ext cx="236415" cy="339912"/>
          </a:xfrm>
          <a:prstGeom prst="rect">
            <a:avLst/>
          </a:prstGeom>
        </p:spPr>
      </p:pic>
    </p:spTree>
    <p:extLst>
      <p:ext uri="{BB962C8B-B14F-4D97-AF65-F5344CB8AC3E}">
        <p14:creationId xmlns:p14="http://schemas.microsoft.com/office/powerpoint/2010/main" val="2916622629"/>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76732" cy="5143500"/>
          </a:xfrm>
          <a:prstGeom prst="rect">
            <a:avLst/>
          </a:prstGeom>
        </p:spPr>
      </p:pic>
      <p:sp>
        <p:nvSpPr>
          <p:cNvPr id="2" name="Title Placeholder 1"/>
          <p:cNvSpPr>
            <a:spLocks noGrp="1"/>
          </p:cNvSpPr>
          <p:nvPr>
            <p:ph type="title"/>
          </p:nvPr>
        </p:nvSpPr>
        <p:spPr>
          <a:xfrm>
            <a:off x="594360" y="361950"/>
            <a:ext cx="8155940" cy="428625"/>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17"/>
          <p:cNvSpPr txBox="1">
            <a:spLocks noChangeArrowheads="1"/>
          </p:cNvSpPr>
          <p:nvPr/>
        </p:nvSpPr>
        <p:spPr bwMode="auto">
          <a:xfrm>
            <a:off x="8877554" y="4932945"/>
            <a:ext cx="141064" cy="138499"/>
          </a:xfrm>
          <a:prstGeom prst="rect">
            <a:avLst/>
          </a:prstGeom>
          <a:noFill/>
          <a:ln w="9525">
            <a:noFill/>
            <a:miter lim="800000"/>
            <a:headEnd/>
            <a:tailEnd/>
          </a:ln>
          <a:effectLst/>
        </p:spPr>
        <p:txBody>
          <a:bodyPr wrap="none" lIns="0" tIns="0" rIns="0" bIns="0" anchor="ctr" anchorCtr="0">
            <a:spAutoFit/>
          </a:bodyPr>
          <a:lstStyle/>
          <a:p>
            <a:pPr algn="ctr" defTabSz="914400"/>
            <a:fld id="{0D7D805D-F6E5-43ED-9D8A-77676030D49C}" type="slidenum">
              <a:rPr lang="en-US" sz="900">
                <a:solidFill>
                  <a:srgbClr val="000000"/>
                </a:solidFill>
              </a:rPr>
              <a:pPr algn="ctr" defTabSz="914400"/>
              <a:t>‹Nr.›</a:t>
            </a:fld>
            <a:endParaRPr lang="en-US" sz="900" dirty="0">
              <a:solidFill>
                <a:srgbClr val="000000"/>
              </a:solidFill>
            </a:endParaRPr>
          </a:p>
        </p:txBody>
      </p:sp>
      <p:sp>
        <p:nvSpPr>
          <p:cNvPr id="12" name="Rectangle 10"/>
          <p:cNvSpPr>
            <a:spLocks noChangeArrowheads="1"/>
          </p:cNvSpPr>
          <p:nvPr/>
        </p:nvSpPr>
        <p:spPr bwMode="gray">
          <a:xfrm rot="16200000">
            <a:off x="-1206633" y="3720965"/>
            <a:ext cx="25699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600" dirty="0">
                <a:solidFill>
                  <a:srgbClr val="FFFFFF"/>
                </a:solidFill>
                <a:cs typeface="Calibri" charset="0"/>
              </a:rPr>
              <a:t>Copyright © 2020 The Nielsen Company. Confidential and proprietary.</a:t>
            </a:r>
          </a:p>
        </p:txBody>
      </p:sp>
      <p:pic>
        <p:nvPicPr>
          <p:cNvPr id="13" name="Picture 12" descr="N-Element-Tab-Blue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10600" y="0"/>
            <a:ext cx="236415" cy="339912"/>
          </a:xfrm>
          <a:prstGeom prst="rect">
            <a:avLst/>
          </a:prstGeom>
        </p:spPr>
      </p:pic>
    </p:spTree>
    <p:extLst>
      <p:ext uri="{BB962C8B-B14F-4D97-AF65-F5344CB8AC3E}">
        <p14:creationId xmlns:p14="http://schemas.microsoft.com/office/powerpoint/2010/main" val="416790011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Lst>
  <p:hf hdr="0" ftr="0" dt="0"/>
  <p:txStyles>
    <p:titleStyle>
      <a:lvl1pPr algn="l" defTabSz="457200" rtl="0" eaLnBrk="1" latinLnBrk="0" hangingPunct="1">
        <a:spcBef>
          <a:spcPct val="0"/>
        </a:spcBef>
        <a:buNone/>
        <a:defRPr sz="3000" kern="1200" cap="all" baseline="0">
          <a:solidFill>
            <a:schemeClr val="tx2"/>
          </a:solidFill>
          <a:latin typeface="+mj-lt"/>
          <a:ea typeface="+mj-ea"/>
          <a:cs typeface="+mj-cs"/>
        </a:defRPr>
      </a:lvl1pPr>
    </p:titleStyle>
    <p:body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jp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6.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8.xml"/><Relationship Id="rId7"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6.jpg"/><Relationship Id="rId11" Type="http://schemas.openxmlformats.org/officeDocument/2006/relationships/image" Target="../media/image15.jpg"/><Relationship Id="rId5" Type="http://schemas.openxmlformats.org/officeDocument/2006/relationships/image" Target="../media/image6.jpg"/><Relationship Id="rId10" Type="http://schemas.openxmlformats.org/officeDocument/2006/relationships/image" Target="../media/image13.jpg"/><Relationship Id="rId4" Type="http://schemas.openxmlformats.org/officeDocument/2006/relationships/chart" Target="../charts/chart8.xml"/><Relationship Id="rId9" Type="http://schemas.openxmlformats.org/officeDocument/2006/relationships/image" Target="../media/image12.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6.jp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10.xml"/><Relationship Id="rId7"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6.jpg"/><Relationship Id="rId11" Type="http://schemas.openxmlformats.org/officeDocument/2006/relationships/image" Target="../media/image15.jpg"/><Relationship Id="rId5" Type="http://schemas.openxmlformats.org/officeDocument/2006/relationships/image" Target="../media/image6.jpg"/><Relationship Id="rId10" Type="http://schemas.openxmlformats.org/officeDocument/2006/relationships/image" Target="../media/image13.jpg"/><Relationship Id="rId4" Type="http://schemas.openxmlformats.org/officeDocument/2006/relationships/chart" Target="../charts/chart9.xml"/><Relationship Id="rId9"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6.jpg"/><Relationship Id="rId7"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12.xml"/><Relationship Id="rId7"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6.jpg"/><Relationship Id="rId11" Type="http://schemas.openxmlformats.org/officeDocument/2006/relationships/image" Target="../media/image15.jpg"/><Relationship Id="rId5" Type="http://schemas.openxmlformats.org/officeDocument/2006/relationships/image" Target="../media/image6.jpg"/><Relationship Id="rId10" Type="http://schemas.openxmlformats.org/officeDocument/2006/relationships/image" Target="../media/image13.jpg"/><Relationship Id="rId4" Type="http://schemas.openxmlformats.org/officeDocument/2006/relationships/chart" Target="../charts/chart10.xml"/><Relationship Id="rId9" Type="http://schemas.openxmlformats.org/officeDocument/2006/relationships/image" Target="../media/image12.jpg"/></Relationships>
</file>

<file path=ppt/slides/_rels/slide2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6.jpg"/><Relationship Id="rId7"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chart" Target="../charts/chart14.xml"/><Relationship Id="rId11" Type="http://schemas.openxmlformats.org/officeDocument/2006/relationships/image" Target="../media/image6.jpg"/><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2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6.jpg"/><Relationship Id="rId7"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chart" Target="../charts/chart23.xml"/><Relationship Id="rId11" Type="http://schemas.openxmlformats.org/officeDocument/2006/relationships/chart" Target="../charts/chart27.xml"/><Relationship Id="rId5" Type="http://schemas.openxmlformats.org/officeDocument/2006/relationships/chart" Target="../charts/chart22.xml"/><Relationship Id="rId10" Type="http://schemas.openxmlformats.org/officeDocument/2006/relationships/image" Target="../media/image6.jpg"/><Relationship Id="rId4" Type="http://schemas.openxmlformats.org/officeDocument/2006/relationships/chart" Target="../charts/chart21.xml"/><Relationship Id="rId9" Type="http://schemas.openxmlformats.org/officeDocument/2006/relationships/chart" Target="../charts/chart26.xml"/></Relationships>
</file>

<file path=ppt/slides/_rels/slide2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6.jpg"/><Relationship Id="rId7"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19.xml"/><Relationship Id="rId7"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6.jpg"/><Relationship Id="rId11" Type="http://schemas.openxmlformats.org/officeDocument/2006/relationships/image" Target="../media/image15.jpg"/><Relationship Id="rId5" Type="http://schemas.openxmlformats.org/officeDocument/2006/relationships/image" Target="../media/image6.jpg"/><Relationship Id="rId10" Type="http://schemas.openxmlformats.org/officeDocument/2006/relationships/image" Target="../media/image13.jpg"/><Relationship Id="rId4" Type="http://schemas.openxmlformats.org/officeDocument/2006/relationships/chart" Target="../charts/chart28.xml"/><Relationship Id="rId9" Type="http://schemas.openxmlformats.org/officeDocument/2006/relationships/image" Target="../media/image12.jpg"/></Relationships>
</file>

<file path=ppt/slides/_rels/slide3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6.jpg"/><Relationship Id="rId7"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chart" Target="../charts/chart32.xml"/><Relationship Id="rId5" Type="http://schemas.openxmlformats.org/officeDocument/2006/relationships/chart" Target="../charts/chart31.xml"/><Relationship Id="rId10" Type="http://schemas.openxmlformats.org/officeDocument/2006/relationships/image" Target="../media/image6.jpg"/><Relationship Id="rId4" Type="http://schemas.openxmlformats.org/officeDocument/2006/relationships/chart" Target="../charts/chart30.xml"/><Relationship Id="rId9" Type="http://schemas.openxmlformats.org/officeDocument/2006/relationships/chart" Target="../charts/chart35.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chart" Target="../charts/chart43.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7.jpg"/><Relationship Id="rId5" Type="http://schemas.openxmlformats.org/officeDocument/2006/relationships/image" Target="../media/image11.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chart" Target="../charts/chart46.xml"/><Relationship Id="rId7" Type="http://schemas.openxmlformats.org/officeDocument/2006/relationships/image" Target="../media/image17.jpg"/><Relationship Id="rId2" Type="http://schemas.openxmlformats.org/officeDocument/2006/relationships/chart" Target="../charts/chart45.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6.jpg"/><Relationship Id="rId4" Type="http://schemas.openxmlformats.org/officeDocument/2006/relationships/chart" Target="../charts/chart4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5"/>
          <p:cNvSpPr>
            <a:spLocks noGrp="1"/>
          </p:cNvSpPr>
          <p:nvPr>
            <p:ph type="subTitle" idx="1"/>
          </p:nvPr>
        </p:nvSpPr>
        <p:spPr/>
        <p:txBody>
          <a:bodyPr/>
          <a:lstStyle/>
          <a:p>
            <a:pPr>
              <a:spcBef>
                <a:spcPts val="0"/>
              </a:spcBef>
              <a:defRPr/>
            </a:pPr>
            <a:r>
              <a:rPr lang="de-AT" b="1" dirty="0"/>
              <a:t>Pasta</a:t>
            </a:r>
            <a:endParaRPr lang="fr-FR" sz="1050" b="1" i="1" dirty="0"/>
          </a:p>
        </p:txBody>
      </p:sp>
      <p:sp>
        <p:nvSpPr>
          <p:cNvPr id="14" name="Text Placeholder 8"/>
          <p:cNvSpPr>
            <a:spLocks noGrp="1"/>
          </p:cNvSpPr>
          <p:nvPr>
            <p:ph type="body" idx="17"/>
          </p:nvPr>
        </p:nvSpPr>
        <p:spPr>
          <a:xfrm>
            <a:off x="247427" y="4220330"/>
            <a:ext cx="3333973" cy="523046"/>
          </a:xfrm>
        </p:spPr>
        <p:txBody>
          <a:bodyPr/>
          <a:lstStyle/>
          <a:p>
            <a:r>
              <a:rPr lang="fr-FR" dirty="0"/>
              <a:t>Nielsen</a:t>
            </a:r>
          </a:p>
          <a:p>
            <a:r>
              <a:rPr lang="fr-FR" dirty="0" err="1" smtClean="0"/>
              <a:t>February</a:t>
            </a:r>
            <a:r>
              <a:rPr lang="fr-FR" dirty="0" smtClean="0"/>
              <a:t> 2021</a:t>
            </a:r>
            <a:endParaRPr lang="fr-FR" dirty="0"/>
          </a:p>
        </p:txBody>
      </p:sp>
      <p:pic>
        <p:nvPicPr>
          <p:cNvPr id="15"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3257550"/>
            <a:ext cx="1080000" cy="1739154"/>
          </a:xfrm>
          <a:prstGeom prst="rect">
            <a:avLst/>
          </a:prstGeom>
        </p:spPr>
      </p:pic>
      <p:sp>
        <p:nvSpPr>
          <p:cNvPr id="7" name="Title 13"/>
          <p:cNvSpPr>
            <a:spLocks noGrp="1"/>
          </p:cNvSpPr>
          <p:nvPr>
            <p:ph type="ctrTitle"/>
          </p:nvPr>
        </p:nvSpPr>
        <p:spPr>
          <a:xfrm>
            <a:off x="242828" y="2038350"/>
            <a:ext cx="8901172" cy="982664"/>
          </a:xfrm>
        </p:spPr>
        <p:txBody>
          <a:bodyPr/>
          <a:lstStyle/>
          <a:p>
            <a:r>
              <a:rPr lang="fr-FR" sz="4400" dirty="0" err="1"/>
              <a:t>Voted</a:t>
            </a:r>
            <a:r>
              <a:rPr lang="fr-FR" sz="4400" dirty="0"/>
              <a:t> </a:t>
            </a:r>
            <a:r>
              <a:rPr lang="fr-FR" sz="4400" dirty="0" err="1"/>
              <a:t>private</a:t>
            </a:r>
            <a:r>
              <a:rPr lang="fr-FR" sz="4400" dirty="0"/>
              <a:t> label PRODUCT OF THE YEAR 2021</a:t>
            </a:r>
            <a:br>
              <a:rPr lang="fr-FR" sz="4400" dirty="0"/>
            </a:br>
            <a:r>
              <a:rPr lang="en-GB" sz="2000" dirty="0"/>
              <a:t>online survey in </a:t>
            </a:r>
            <a:r>
              <a:rPr lang="en-GB" sz="2000" dirty="0" err="1"/>
              <a:t>slovenia</a:t>
            </a:r>
            <a:r>
              <a:rPr lang="fr-FR" sz="2000" dirty="0"/>
              <a:t/>
            </a:r>
            <a:br>
              <a:rPr lang="fr-FR" sz="2000" dirty="0"/>
            </a:br>
            <a:endParaRPr lang="fr-FR" sz="2000" dirty="0"/>
          </a:p>
        </p:txBody>
      </p:sp>
    </p:spTree>
    <p:extLst>
      <p:ext uri="{BB962C8B-B14F-4D97-AF65-F5344CB8AC3E}">
        <p14:creationId xmlns:p14="http://schemas.microsoft.com/office/powerpoint/2010/main" val="11589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err="1"/>
              <a:t>Category</a:t>
            </a:r>
            <a:r>
              <a:rPr lang="fr-FR" sz="2000" dirty="0"/>
              <a:t> </a:t>
            </a:r>
            <a:r>
              <a:rPr lang="fr-FR" sz="2000" dirty="0" err="1"/>
              <a:t>buyers</a:t>
            </a:r>
            <a:r>
              <a:rPr lang="fr-FR" sz="2000" dirty="0"/>
              <a:t> profile 1/2</a:t>
            </a:r>
            <a:r>
              <a:rPr lang="en-US" sz="2000" dirty="0"/>
              <a:t/>
            </a:r>
            <a:br>
              <a:rPr lang="en-US" sz="2000" dirty="0"/>
            </a:br>
            <a:endParaRPr lang="fr-FR" sz="1000" i="1" dirty="0"/>
          </a:p>
        </p:txBody>
      </p:sp>
      <p:graphicFrame>
        <p:nvGraphicFramePr>
          <p:cNvPr id="7" name="Chart 4"/>
          <p:cNvGraphicFramePr/>
          <p:nvPr>
            <p:extLst>
              <p:ext uri="{D42A27DB-BD31-4B8C-83A1-F6EECF244321}">
                <p14:modId xmlns:p14="http://schemas.microsoft.com/office/powerpoint/2010/main" val="2016640447"/>
              </p:ext>
            </p:extLst>
          </p:nvPr>
        </p:nvGraphicFramePr>
        <p:xfrm>
          <a:off x="628328" y="1278198"/>
          <a:ext cx="3888432" cy="2968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5"/>
          <p:cNvGraphicFramePr/>
          <p:nvPr>
            <p:extLst>
              <p:ext uri="{D42A27DB-BD31-4B8C-83A1-F6EECF244321}">
                <p14:modId xmlns:p14="http://schemas.microsoft.com/office/powerpoint/2010/main" val="3350507725"/>
              </p:ext>
            </p:extLst>
          </p:nvPr>
        </p:nvGraphicFramePr>
        <p:xfrm>
          <a:off x="4876800" y="1276350"/>
          <a:ext cx="38862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8"/>
          <p:cNvSpPr txBox="1"/>
          <p:nvPr/>
        </p:nvSpPr>
        <p:spPr>
          <a:xfrm>
            <a:off x="1219200" y="4243668"/>
            <a:ext cx="2209800" cy="230832"/>
          </a:xfrm>
          <a:prstGeom prst="rect">
            <a:avLst/>
          </a:prstGeom>
          <a:noFill/>
        </p:spPr>
        <p:txBody>
          <a:bodyPr wrap="square" rtlCol="0">
            <a:spAutoFit/>
          </a:bodyPr>
          <a:lstStyle/>
          <a:p>
            <a:pPr>
              <a:defRPr/>
            </a:pPr>
            <a:r>
              <a:rPr lang="de-AT" sz="900" dirty="0">
                <a:solidFill>
                  <a:srgbClr val="000000"/>
                </a:solidFill>
              </a:rPr>
              <a:t>Total Sample </a:t>
            </a:r>
            <a:r>
              <a:rPr lang="en-US" sz="900" dirty="0">
                <a:solidFill>
                  <a:srgbClr val="000000"/>
                </a:solidFill>
              </a:rPr>
              <a:t>N=493</a:t>
            </a:r>
          </a:p>
        </p:txBody>
      </p:sp>
      <p:pic>
        <p:nvPicPr>
          <p:cNvPr id="10"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232582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p:txBody>
          <a:bodyPr/>
          <a:lstStyle/>
          <a:p>
            <a:r>
              <a:rPr lang="fr-FR" sz="2000" dirty="0" err="1"/>
              <a:t>Category</a:t>
            </a:r>
            <a:r>
              <a:rPr lang="fr-FR" sz="2000" dirty="0"/>
              <a:t> </a:t>
            </a:r>
            <a:r>
              <a:rPr lang="fr-FR" sz="2000" dirty="0" err="1"/>
              <a:t>buyers</a:t>
            </a:r>
            <a:r>
              <a:rPr lang="fr-FR" sz="2000" dirty="0"/>
              <a:t> profile 2/2</a:t>
            </a:r>
            <a:r>
              <a:rPr lang="en-US" sz="2000" dirty="0"/>
              <a:t/>
            </a:r>
            <a:br>
              <a:rPr lang="en-US" sz="2000" dirty="0"/>
            </a:br>
            <a:endParaRPr lang="fr-FR" sz="1000" i="1" dirty="0"/>
          </a:p>
        </p:txBody>
      </p:sp>
      <p:sp>
        <p:nvSpPr>
          <p:cNvPr id="13" name="TextBox 18"/>
          <p:cNvSpPr txBox="1"/>
          <p:nvPr/>
        </p:nvSpPr>
        <p:spPr>
          <a:xfrm>
            <a:off x="1219200" y="4243668"/>
            <a:ext cx="2209800" cy="230832"/>
          </a:xfrm>
          <a:prstGeom prst="rect">
            <a:avLst/>
          </a:prstGeom>
          <a:noFill/>
        </p:spPr>
        <p:txBody>
          <a:bodyPr wrap="square" rtlCol="0">
            <a:spAutoFit/>
          </a:bodyPr>
          <a:lstStyle/>
          <a:p>
            <a:pPr>
              <a:defRPr/>
            </a:pPr>
            <a:r>
              <a:rPr lang="de-AT" sz="900" dirty="0">
                <a:solidFill>
                  <a:srgbClr val="000000"/>
                </a:solidFill>
              </a:rPr>
              <a:t>Total Sample </a:t>
            </a:r>
            <a:r>
              <a:rPr lang="en-US" sz="900" dirty="0">
                <a:solidFill>
                  <a:srgbClr val="000000"/>
                </a:solidFill>
              </a:rPr>
              <a:t>N=493</a:t>
            </a:r>
          </a:p>
        </p:txBody>
      </p:sp>
      <p:graphicFrame>
        <p:nvGraphicFramePr>
          <p:cNvPr id="11" name="Chart 6"/>
          <p:cNvGraphicFramePr/>
          <p:nvPr>
            <p:extLst>
              <p:ext uri="{D42A27DB-BD31-4B8C-83A1-F6EECF244321}">
                <p14:modId xmlns:p14="http://schemas.microsoft.com/office/powerpoint/2010/main" val="2257125724"/>
              </p:ext>
            </p:extLst>
          </p:nvPr>
        </p:nvGraphicFramePr>
        <p:xfrm>
          <a:off x="609600" y="742950"/>
          <a:ext cx="3872150" cy="2459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7"/>
          <p:cNvGraphicFramePr/>
          <p:nvPr>
            <p:extLst>
              <p:ext uri="{D42A27DB-BD31-4B8C-83A1-F6EECF244321}">
                <p14:modId xmlns:p14="http://schemas.microsoft.com/office/powerpoint/2010/main" val="3955844778"/>
              </p:ext>
            </p:extLst>
          </p:nvPr>
        </p:nvGraphicFramePr>
        <p:xfrm>
          <a:off x="5410200" y="742950"/>
          <a:ext cx="3711795" cy="24591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5"/>
          <p:cNvGraphicFramePr/>
          <p:nvPr>
            <p:extLst>
              <p:ext uri="{D42A27DB-BD31-4B8C-83A1-F6EECF244321}">
                <p14:modId xmlns:p14="http://schemas.microsoft.com/office/powerpoint/2010/main" val="1941706862"/>
              </p:ext>
            </p:extLst>
          </p:nvPr>
        </p:nvGraphicFramePr>
        <p:xfrm>
          <a:off x="3048000" y="2706029"/>
          <a:ext cx="3676626" cy="2459179"/>
        </p:xfrm>
        <a:graphic>
          <a:graphicData uri="http://schemas.openxmlformats.org/drawingml/2006/chart">
            <c:chart xmlns:c="http://schemas.openxmlformats.org/drawingml/2006/chart" xmlns:r="http://schemas.openxmlformats.org/officeDocument/2006/relationships" r:id="rId5"/>
          </a:graphicData>
        </a:graphic>
      </p:graphicFrame>
      <p:pic>
        <p:nvPicPr>
          <p:cNvPr id="16"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36741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p:cNvSpPr txBox="1"/>
          <p:nvPr/>
        </p:nvSpPr>
        <p:spPr>
          <a:xfrm>
            <a:off x="304800" y="3428788"/>
            <a:ext cx="1620178" cy="369332"/>
          </a:xfrm>
          <a:prstGeom prst="rect">
            <a:avLst/>
          </a:prstGeom>
          <a:noFill/>
        </p:spPr>
        <p:txBody>
          <a:bodyPr wrap="square" rtlCol="0">
            <a:spAutoFit/>
          </a:bodyPr>
          <a:lstStyle/>
          <a:p>
            <a:pPr>
              <a:defRPr/>
            </a:pPr>
            <a:r>
              <a:rPr lang="en-US" sz="900" dirty="0">
                <a:solidFill>
                  <a:srgbClr val="000000"/>
                </a:solidFill>
              </a:rPr>
              <a:t>Total Sample</a:t>
            </a:r>
          </a:p>
          <a:p>
            <a:pPr>
              <a:defRPr/>
            </a:pPr>
            <a:r>
              <a:rPr lang="en-US" sz="900" dirty="0">
                <a:solidFill>
                  <a:srgbClr val="000000"/>
                </a:solidFill>
              </a:rPr>
              <a:t>N=103</a:t>
            </a:r>
          </a:p>
        </p:txBody>
      </p:sp>
      <p:graphicFrame>
        <p:nvGraphicFramePr>
          <p:cNvPr id="10" name="Content Placeholder 6"/>
          <p:cNvGraphicFramePr>
            <a:graphicFrameLocks noGrp="1"/>
          </p:cNvGraphicFramePr>
          <p:nvPr>
            <p:ph idx="4294967295"/>
            <p:custDataLst>
              <p:tags r:id="rId1"/>
            </p:custDataLst>
            <p:extLst>
              <p:ext uri="{D42A27DB-BD31-4B8C-83A1-F6EECF244321}">
                <p14:modId xmlns:p14="http://schemas.microsoft.com/office/powerpoint/2010/main" val="3132392100"/>
              </p:ext>
            </p:extLst>
          </p:nvPr>
        </p:nvGraphicFramePr>
        <p:xfrm>
          <a:off x="1295401" y="1067859"/>
          <a:ext cx="6477000" cy="3789892"/>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re 1"/>
          <p:cNvSpPr txBox="1">
            <a:spLocks/>
          </p:cNvSpPr>
          <p:nvPr/>
        </p:nvSpPr>
        <p:spPr>
          <a:xfrm>
            <a:off x="593725" y="285750"/>
            <a:ext cx="8169276" cy="8382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r>
              <a:rPr lang="en-US" altLang="nl-NL" sz="2000" dirty="0"/>
              <a:t>The </a:t>
            </a:r>
            <a:r>
              <a:rPr lang="en-US" altLang="nl-NL" sz="2000" dirty="0" smtClean="0"/>
              <a:t>price and </a:t>
            </a:r>
            <a:r>
              <a:rPr lang="en-US" altLang="nl-NL" sz="2000" dirty="0"/>
              <a:t>The taste / flavor </a:t>
            </a:r>
            <a:r>
              <a:rPr lang="en-US" altLang="nl-NL" sz="2000" dirty="0" smtClean="0"/>
              <a:t>are the MAIN </a:t>
            </a:r>
            <a:r>
              <a:rPr lang="en-US" altLang="nl-NL" sz="2000" dirty="0"/>
              <a:t>REASONS TO BUY </a:t>
            </a:r>
            <a:r>
              <a:rPr lang="en-US" sz="2000" dirty="0"/>
              <a:t>Pasta</a:t>
            </a:r>
            <a:r>
              <a:rPr lang="fr-FR" sz="2000" dirty="0"/>
              <a:t/>
            </a:r>
            <a:br>
              <a:rPr lang="fr-FR" sz="2000" dirty="0"/>
            </a:br>
            <a:endParaRPr lang="fr-FR" sz="1000" i="1" dirty="0"/>
          </a:p>
        </p:txBody>
      </p:sp>
      <p:pic>
        <p:nvPicPr>
          <p:cNvPr id="12"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26682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42828" y="2038350"/>
            <a:ext cx="8748772" cy="982664"/>
          </a:xfrm>
        </p:spPr>
        <p:txBody>
          <a:bodyPr/>
          <a:lstStyle/>
          <a:p>
            <a:r>
              <a:rPr lang="fr-FR" dirty="0"/>
              <a:t>Product performance</a:t>
            </a:r>
            <a:br>
              <a:rPr lang="fr-FR" dirty="0"/>
            </a:br>
            <a:endParaRPr lang="fr-FR" sz="1600" i="1" dirty="0"/>
          </a:p>
        </p:txBody>
      </p:sp>
      <p:pic>
        <p:nvPicPr>
          <p:cNvPr id="5"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334765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3863269" y="2025683"/>
            <a:ext cx="5030273" cy="1656177"/>
          </a:xfrm>
          <a:prstGeom prst="rect">
            <a:avLst/>
          </a:prstGeom>
          <a:solidFill>
            <a:schemeClr val="accent1"/>
          </a:solidFill>
          <a:ln w="9525">
            <a:solidFill>
              <a:srgbClr val="6699FF"/>
            </a:solidFill>
            <a:miter lim="800000"/>
            <a:headEnd/>
            <a:tailEnd/>
          </a:ln>
          <a:effectLst>
            <a:softEdge rad="38100"/>
          </a:effectLst>
        </p:spPr>
        <p:txBody>
          <a:bodyPr wrap="square" lIns="288000" tIns="180000" rIns="288000" bIns="180000" anchor="ctr">
            <a:spAutoFit/>
          </a:bodyPr>
          <a:lstStyle/>
          <a:p>
            <a:pPr>
              <a:defRPr/>
            </a:pPr>
            <a:r>
              <a:rPr lang="fr-FR" altLang="fr-FR" sz="1400" dirty="0" err="1">
                <a:solidFill>
                  <a:srgbClr val="FFFFFF"/>
                </a:solidFill>
              </a:rPr>
              <a:t>Pristno</a:t>
            </a:r>
            <a:r>
              <a:rPr lang="fr-FR" altLang="fr-FR" sz="1400" dirty="0">
                <a:solidFill>
                  <a:srgbClr val="FFFFFF"/>
                </a:solidFill>
              </a:rPr>
              <a:t> </a:t>
            </a:r>
            <a:r>
              <a:rPr lang="fr-FR" altLang="fr-FR" sz="1400" dirty="0" err="1">
                <a:solidFill>
                  <a:srgbClr val="FFFFFF"/>
                </a:solidFill>
              </a:rPr>
              <a:t>italijansko</a:t>
            </a:r>
            <a:r>
              <a:rPr lang="fr-FR" altLang="fr-FR" sz="1400" dirty="0">
                <a:solidFill>
                  <a:srgbClr val="FFFFFF"/>
                </a:solidFill>
              </a:rPr>
              <a:t>...</a:t>
            </a:r>
            <a:r>
              <a:rPr lang="fr-FR" altLang="fr-FR" sz="1400" dirty="0" err="1">
                <a:solidFill>
                  <a:srgbClr val="FFFFFF"/>
                </a:solidFill>
              </a:rPr>
              <a:t>Špageti</a:t>
            </a:r>
            <a:r>
              <a:rPr lang="fr-FR" altLang="fr-FR" sz="1400" dirty="0">
                <a:solidFill>
                  <a:srgbClr val="FFFFFF"/>
                </a:solidFill>
              </a:rPr>
              <a:t> </a:t>
            </a:r>
            <a:r>
              <a:rPr lang="fr-FR" altLang="fr-FR" sz="1400" dirty="0" err="1">
                <a:solidFill>
                  <a:srgbClr val="FFFFFF"/>
                </a:solidFill>
              </a:rPr>
              <a:t>narejeni</a:t>
            </a:r>
            <a:r>
              <a:rPr lang="fr-FR" altLang="fr-FR" sz="1400" dirty="0">
                <a:solidFill>
                  <a:srgbClr val="FFFFFF"/>
                </a:solidFill>
              </a:rPr>
              <a:t> na </a:t>
            </a:r>
            <a:r>
              <a:rPr lang="fr-FR" altLang="fr-FR" sz="1400" dirty="0" err="1">
                <a:solidFill>
                  <a:srgbClr val="FFFFFF"/>
                </a:solidFill>
              </a:rPr>
              <a:t>poseben</a:t>
            </a:r>
            <a:r>
              <a:rPr lang="fr-FR" altLang="fr-FR" sz="1400" dirty="0">
                <a:solidFill>
                  <a:srgbClr val="FFFFFF"/>
                </a:solidFill>
              </a:rPr>
              <a:t>, </a:t>
            </a:r>
            <a:r>
              <a:rPr lang="fr-FR" altLang="fr-FR" sz="1400" dirty="0" err="1">
                <a:solidFill>
                  <a:srgbClr val="FFFFFF"/>
                </a:solidFill>
              </a:rPr>
              <a:t>tradicionalni</a:t>
            </a:r>
            <a:r>
              <a:rPr lang="fr-FR" altLang="fr-FR" sz="1400" dirty="0">
                <a:solidFill>
                  <a:srgbClr val="FFFFFF"/>
                </a:solidFill>
              </a:rPr>
              <a:t> </a:t>
            </a:r>
            <a:r>
              <a:rPr lang="fr-FR" altLang="fr-FR" sz="1400" dirty="0" err="1">
                <a:solidFill>
                  <a:srgbClr val="FFFFFF"/>
                </a:solidFill>
              </a:rPr>
              <a:t>italijanski</a:t>
            </a:r>
            <a:r>
              <a:rPr lang="fr-FR" altLang="fr-FR" sz="1400" dirty="0">
                <a:solidFill>
                  <a:srgbClr val="FFFFFF"/>
                </a:solidFill>
              </a:rPr>
              <a:t> </a:t>
            </a:r>
            <a:r>
              <a:rPr lang="fr-FR" altLang="fr-FR" sz="1400" dirty="0" err="1">
                <a:solidFill>
                  <a:srgbClr val="FFFFFF"/>
                </a:solidFill>
              </a:rPr>
              <a:t>način</a:t>
            </a:r>
            <a:r>
              <a:rPr lang="fr-FR" altLang="fr-FR" sz="1400" dirty="0">
                <a:solidFill>
                  <a:srgbClr val="FFFFFF"/>
                </a:solidFill>
              </a:rPr>
              <a:t>, </a:t>
            </a:r>
            <a:r>
              <a:rPr lang="fr-FR" altLang="fr-FR" sz="1400" dirty="0" err="1">
                <a:solidFill>
                  <a:srgbClr val="FFFFFF"/>
                </a:solidFill>
              </a:rPr>
              <a:t>kjer</a:t>
            </a:r>
            <a:r>
              <a:rPr lang="fr-FR" altLang="fr-FR" sz="1400" dirty="0">
                <a:solidFill>
                  <a:srgbClr val="FFFFFF"/>
                </a:solidFill>
              </a:rPr>
              <a:t> </a:t>
            </a:r>
            <a:r>
              <a:rPr lang="fr-FR" altLang="fr-FR" sz="1400" dirty="0" err="1">
                <a:solidFill>
                  <a:srgbClr val="FFFFFF"/>
                </a:solidFill>
              </a:rPr>
              <a:t>namesto</a:t>
            </a:r>
            <a:r>
              <a:rPr lang="fr-FR" altLang="fr-FR" sz="1400" dirty="0">
                <a:solidFill>
                  <a:srgbClr val="FFFFFF"/>
                </a:solidFill>
              </a:rPr>
              <a:t> </a:t>
            </a:r>
            <a:r>
              <a:rPr lang="fr-FR" altLang="fr-FR" sz="1400" dirty="0" err="1">
                <a:solidFill>
                  <a:srgbClr val="FFFFFF"/>
                </a:solidFill>
              </a:rPr>
              <a:t>železne</a:t>
            </a:r>
            <a:r>
              <a:rPr lang="fr-FR" altLang="fr-FR" sz="1400" dirty="0">
                <a:solidFill>
                  <a:srgbClr val="FFFFFF"/>
                </a:solidFill>
              </a:rPr>
              <a:t> </a:t>
            </a:r>
            <a:r>
              <a:rPr lang="fr-FR" altLang="fr-FR" sz="1400" dirty="0" err="1">
                <a:solidFill>
                  <a:srgbClr val="FFFFFF"/>
                </a:solidFill>
              </a:rPr>
              <a:t>šobe</a:t>
            </a:r>
            <a:r>
              <a:rPr lang="fr-FR" altLang="fr-FR" sz="1400" dirty="0">
                <a:solidFill>
                  <a:srgbClr val="FFFFFF"/>
                </a:solidFill>
              </a:rPr>
              <a:t> </a:t>
            </a:r>
            <a:r>
              <a:rPr lang="fr-FR" altLang="fr-FR" sz="1400" dirty="0" err="1">
                <a:solidFill>
                  <a:srgbClr val="FFFFFF"/>
                </a:solidFill>
              </a:rPr>
              <a:t>testenine</a:t>
            </a:r>
            <a:r>
              <a:rPr lang="fr-FR" altLang="fr-FR" sz="1400" dirty="0">
                <a:solidFill>
                  <a:srgbClr val="FFFFFF"/>
                </a:solidFill>
              </a:rPr>
              <a:t> </a:t>
            </a:r>
            <a:r>
              <a:rPr lang="fr-FR" altLang="fr-FR" sz="1400" dirty="0" err="1">
                <a:solidFill>
                  <a:srgbClr val="FFFFFF"/>
                </a:solidFill>
              </a:rPr>
              <a:t>potujejo</a:t>
            </a:r>
            <a:r>
              <a:rPr lang="fr-FR" altLang="fr-FR" sz="1400" dirty="0">
                <a:solidFill>
                  <a:srgbClr val="FFFFFF"/>
                </a:solidFill>
              </a:rPr>
              <a:t> </a:t>
            </a:r>
            <a:r>
              <a:rPr lang="fr-FR" altLang="fr-FR" sz="1400" dirty="0" err="1">
                <a:solidFill>
                  <a:srgbClr val="FFFFFF"/>
                </a:solidFill>
              </a:rPr>
              <a:t>skozi</a:t>
            </a:r>
            <a:r>
              <a:rPr lang="fr-FR" altLang="fr-FR" sz="1400" dirty="0">
                <a:solidFill>
                  <a:srgbClr val="FFFFFF"/>
                </a:solidFill>
              </a:rPr>
              <a:t> </a:t>
            </a:r>
            <a:r>
              <a:rPr lang="fr-FR" altLang="fr-FR" sz="1400" dirty="0" err="1">
                <a:solidFill>
                  <a:srgbClr val="FFFFFF"/>
                </a:solidFill>
              </a:rPr>
              <a:t>posebne</a:t>
            </a:r>
            <a:r>
              <a:rPr lang="fr-FR" altLang="fr-FR" sz="1400" dirty="0">
                <a:solidFill>
                  <a:srgbClr val="FFFFFF"/>
                </a:solidFill>
              </a:rPr>
              <a:t> </a:t>
            </a:r>
            <a:r>
              <a:rPr lang="fr-FR" altLang="fr-FR" sz="1400" dirty="0" err="1">
                <a:solidFill>
                  <a:srgbClr val="FFFFFF"/>
                </a:solidFill>
              </a:rPr>
              <a:t>bronaste</a:t>
            </a:r>
            <a:r>
              <a:rPr lang="fr-FR" altLang="fr-FR" sz="1400" dirty="0">
                <a:solidFill>
                  <a:srgbClr val="FFFFFF"/>
                </a:solidFill>
              </a:rPr>
              <a:t> </a:t>
            </a:r>
            <a:r>
              <a:rPr lang="fr-FR" altLang="fr-FR" sz="1400" dirty="0" err="1">
                <a:solidFill>
                  <a:srgbClr val="FFFFFF"/>
                </a:solidFill>
              </a:rPr>
              <a:t>šobe</a:t>
            </a:r>
            <a:r>
              <a:rPr lang="fr-FR" altLang="fr-FR" sz="1400" dirty="0">
                <a:solidFill>
                  <a:srgbClr val="FFFFFF"/>
                </a:solidFill>
              </a:rPr>
              <a:t>. </a:t>
            </a:r>
            <a:r>
              <a:rPr lang="fr-FR" altLang="fr-FR" sz="1400" dirty="0" err="1">
                <a:solidFill>
                  <a:srgbClr val="FFFFFF"/>
                </a:solidFill>
              </a:rPr>
              <a:t>Postopek</a:t>
            </a:r>
            <a:r>
              <a:rPr lang="fr-FR" altLang="fr-FR" sz="1400" dirty="0">
                <a:solidFill>
                  <a:srgbClr val="FFFFFF"/>
                </a:solidFill>
              </a:rPr>
              <a:t> </a:t>
            </a:r>
            <a:r>
              <a:rPr lang="fr-FR" altLang="fr-FR" sz="1400" dirty="0" err="1">
                <a:solidFill>
                  <a:srgbClr val="FFFFFF"/>
                </a:solidFill>
              </a:rPr>
              <a:t>priprave</a:t>
            </a:r>
            <a:r>
              <a:rPr lang="fr-FR" altLang="fr-FR" sz="1400" dirty="0">
                <a:solidFill>
                  <a:srgbClr val="FFFFFF"/>
                </a:solidFill>
              </a:rPr>
              <a:t> </a:t>
            </a:r>
            <a:r>
              <a:rPr lang="fr-FR" altLang="fr-FR" sz="1400" dirty="0" err="1">
                <a:solidFill>
                  <a:srgbClr val="FFFFFF"/>
                </a:solidFill>
              </a:rPr>
              <a:t>naredi</a:t>
            </a:r>
            <a:r>
              <a:rPr lang="fr-FR" altLang="fr-FR" sz="1400" dirty="0">
                <a:solidFill>
                  <a:srgbClr val="FFFFFF"/>
                </a:solidFill>
              </a:rPr>
              <a:t> </a:t>
            </a:r>
            <a:r>
              <a:rPr lang="fr-FR" altLang="fr-FR" sz="1400" dirty="0" err="1">
                <a:solidFill>
                  <a:srgbClr val="FFFFFF"/>
                </a:solidFill>
              </a:rPr>
              <a:t>površino</a:t>
            </a:r>
            <a:r>
              <a:rPr lang="fr-FR" altLang="fr-FR" sz="1400" dirty="0">
                <a:solidFill>
                  <a:srgbClr val="FFFFFF"/>
                </a:solidFill>
              </a:rPr>
              <a:t> </a:t>
            </a:r>
            <a:r>
              <a:rPr lang="fr-FR" altLang="fr-FR" sz="1400" dirty="0" err="1">
                <a:solidFill>
                  <a:srgbClr val="FFFFFF"/>
                </a:solidFill>
              </a:rPr>
              <a:t>testenine</a:t>
            </a:r>
            <a:r>
              <a:rPr lang="fr-FR" altLang="fr-FR" sz="1400" dirty="0">
                <a:solidFill>
                  <a:srgbClr val="FFFFFF"/>
                </a:solidFill>
              </a:rPr>
              <a:t> </a:t>
            </a:r>
            <a:r>
              <a:rPr lang="fr-FR" altLang="fr-FR" sz="1400" dirty="0" err="1">
                <a:solidFill>
                  <a:srgbClr val="FFFFFF"/>
                </a:solidFill>
              </a:rPr>
              <a:t>bolj</a:t>
            </a:r>
            <a:r>
              <a:rPr lang="fr-FR" altLang="fr-FR" sz="1400" dirty="0">
                <a:solidFill>
                  <a:srgbClr val="FFFFFF"/>
                </a:solidFill>
              </a:rPr>
              <a:t> </a:t>
            </a:r>
            <a:r>
              <a:rPr lang="fr-FR" altLang="fr-FR" sz="1400" dirty="0" err="1">
                <a:solidFill>
                  <a:srgbClr val="FFFFFF"/>
                </a:solidFill>
              </a:rPr>
              <a:t>hrapavo</a:t>
            </a:r>
            <a:r>
              <a:rPr lang="fr-FR" altLang="fr-FR" sz="1400" dirty="0">
                <a:solidFill>
                  <a:srgbClr val="FFFFFF"/>
                </a:solidFill>
              </a:rPr>
              <a:t>, </a:t>
            </a:r>
            <a:r>
              <a:rPr lang="fr-FR" altLang="fr-FR" sz="1400" dirty="0" err="1">
                <a:solidFill>
                  <a:srgbClr val="FFFFFF"/>
                </a:solidFill>
              </a:rPr>
              <a:t>tako</a:t>
            </a:r>
            <a:r>
              <a:rPr lang="fr-FR" altLang="fr-FR" sz="1400" dirty="0">
                <a:solidFill>
                  <a:srgbClr val="FFFFFF"/>
                </a:solidFill>
              </a:rPr>
              <a:t> se </a:t>
            </a:r>
            <a:r>
              <a:rPr lang="fr-FR" altLang="fr-FR" sz="1400" dirty="0" err="1">
                <a:solidFill>
                  <a:srgbClr val="FFFFFF"/>
                </a:solidFill>
              </a:rPr>
              <a:t>omake</a:t>
            </a:r>
            <a:r>
              <a:rPr lang="fr-FR" altLang="fr-FR" sz="1400" dirty="0">
                <a:solidFill>
                  <a:srgbClr val="FFFFFF"/>
                </a:solidFill>
              </a:rPr>
              <a:t>, </a:t>
            </a:r>
            <a:r>
              <a:rPr lang="fr-FR" altLang="fr-FR" sz="1400" dirty="0" err="1">
                <a:solidFill>
                  <a:srgbClr val="FFFFFF"/>
                </a:solidFill>
              </a:rPr>
              <a:t>pesti</a:t>
            </a:r>
            <a:r>
              <a:rPr lang="fr-FR" altLang="fr-FR" sz="1400" dirty="0">
                <a:solidFill>
                  <a:srgbClr val="FFFFFF"/>
                </a:solidFill>
              </a:rPr>
              <a:t> in </a:t>
            </a:r>
            <a:r>
              <a:rPr lang="fr-FR" altLang="fr-FR" sz="1400" dirty="0" err="1">
                <a:solidFill>
                  <a:srgbClr val="FFFFFF"/>
                </a:solidFill>
              </a:rPr>
              <a:t>polivke</a:t>
            </a:r>
            <a:r>
              <a:rPr lang="fr-FR" altLang="fr-FR" sz="1400" dirty="0">
                <a:solidFill>
                  <a:srgbClr val="FFFFFF"/>
                </a:solidFill>
              </a:rPr>
              <a:t> </a:t>
            </a:r>
            <a:r>
              <a:rPr lang="fr-FR" altLang="fr-FR" sz="1400" dirty="0" err="1">
                <a:solidFill>
                  <a:srgbClr val="FFFFFF"/>
                </a:solidFill>
              </a:rPr>
              <a:t>boljše</a:t>
            </a:r>
            <a:r>
              <a:rPr lang="fr-FR" altLang="fr-FR" sz="1400" dirty="0">
                <a:solidFill>
                  <a:srgbClr val="FFFFFF"/>
                </a:solidFill>
              </a:rPr>
              <a:t> </a:t>
            </a:r>
            <a:r>
              <a:rPr lang="fr-FR" altLang="fr-FR" sz="1400" dirty="0" err="1">
                <a:solidFill>
                  <a:srgbClr val="FFFFFF"/>
                </a:solidFill>
              </a:rPr>
              <a:t>absorbirajo</a:t>
            </a:r>
            <a:r>
              <a:rPr lang="fr-FR" altLang="fr-FR" sz="1400" dirty="0">
                <a:solidFill>
                  <a:srgbClr val="FFFFFF"/>
                </a:solidFill>
              </a:rPr>
              <a:t> na </a:t>
            </a:r>
            <a:r>
              <a:rPr lang="fr-FR" altLang="fr-FR" sz="1400" dirty="0" err="1">
                <a:solidFill>
                  <a:srgbClr val="FFFFFF"/>
                </a:solidFill>
              </a:rPr>
              <a:t>površino</a:t>
            </a:r>
            <a:r>
              <a:rPr lang="fr-FR" altLang="fr-FR" sz="1400" dirty="0">
                <a:solidFill>
                  <a:srgbClr val="FFFFFF"/>
                </a:solidFill>
              </a:rPr>
              <a:t> </a:t>
            </a:r>
            <a:r>
              <a:rPr lang="fr-FR" altLang="fr-FR" sz="1400" dirty="0" err="1">
                <a:solidFill>
                  <a:srgbClr val="FFFFFF"/>
                </a:solidFill>
              </a:rPr>
              <a:t>špagetov</a:t>
            </a:r>
            <a:r>
              <a:rPr lang="fr-FR" altLang="fr-FR" sz="1400" dirty="0">
                <a:solidFill>
                  <a:srgbClr val="FFFFFF"/>
                </a:solidFill>
              </a:rPr>
              <a:t>.</a:t>
            </a:r>
            <a:endParaRPr lang="en-US" altLang="fr-FR" sz="1200" i="1" dirty="0">
              <a:solidFill>
                <a:srgbClr val="FFFFFF"/>
              </a:solidFill>
            </a:endParaRPr>
          </a:p>
        </p:txBody>
      </p:sp>
      <p:sp>
        <p:nvSpPr>
          <p:cNvPr id="9" name="TextBox 8"/>
          <p:cNvSpPr txBox="1"/>
          <p:nvPr/>
        </p:nvSpPr>
        <p:spPr>
          <a:xfrm>
            <a:off x="313185" y="1166396"/>
            <a:ext cx="5401815" cy="338554"/>
          </a:xfrm>
          <a:prstGeom prst="rect">
            <a:avLst/>
          </a:prstGeom>
          <a:noFill/>
        </p:spPr>
        <p:txBody>
          <a:bodyPr wrap="square" rtlCol="0">
            <a:spAutoFit/>
          </a:bodyPr>
          <a:lstStyle/>
          <a:p>
            <a:pPr>
              <a:defRPr/>
            </a:pPr>
            <a:r>
              <a:rPr lang="it-IT" sz="1600" b="1" cap="all" dirty="0">
                <a:solidFill>
                  <a:srgbClr val="000000"/>
                </a:solidFill>
                <a:cs typeface="Arial"/>
              </a:rPr>
              <a:t>TRE MULINI špageti bronaste šobe  EUROSPIN</a:t>
            </a:r>
            <a:endParaRPr lang="en-US" dirty="0">
              <a:solidFill>
                <a:srgbClr val="000000"/>
              </a:solidFill>
            </a:endParaRPr>
          </a:p>
        </p:txBody>
      </p:sp>
      <p:sp>
        <p:nvSpPr>
          <p:cNvPr id="11" name="TextBox 10"/>
          <p:cNvSpPr txBox="1"/>
          <p:nvPr/>
        </p:nvSpPr>
        <p:spPr>
          <a:xfrm>
            <a:off x="-228600" y="1504950"/>
            <a:ext cx="1296060" cy="369332"/>
          </a:xfrm>
          <a:prstGeom prst="rect">
            <a:avLst/>
          </a:prstGeom>
          <a:noFill/>
        </p:spPr>
        <p:txBody>
          <a:bodyPr wrap="none" rtlCol="0">
            <a:spAutoFit/>
          </a:bodyPr>
          <a:lstStyle/>
          <a:p>
            <a:pPr>
              <a:defRPr/>
            </a:pPr>
            <a:endParaRPr lang="en-US" dirty="0">
              <a:solidFill>
                <a:srgbClr val="000000"/>
              </a:solidFill>
            </a:endParaRPr>
          </a:p>
        </p:txBody>
      </p:sp>
      <p:pic>
        <p:nvPicPr>
          <p:cNvPr id="7"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3" name="Picture 2" descr="Text, letter&#10;&#10;Description automatically generated">
            <a:extLst>
              <a:ext uri="{FF2B5EF4-FFF2-40B4-BE49-F238E27FC236}">
                <a16:creationId xmlns:a16="http://schemas.microsoft.com/office/drawing/2014/main" xmlns="" id="{4FE04D70-DE54-4367-8E2F-A2843AD5193A}"/>
              </a:ext>
            </a:extLst>
          </p:cNvPr>
          <p:cNvPicPr>
            <a:picLocks noChangeAspect="1"/>
          </p:cNvPicPr>
          <p:nvPr/>
        </p:nvPicPr>
        <p:blipFill>
          <a:blip r:embed="rId3"/>
          <a:stretch>
            <a:fillRect/>
          </a:stretch>
        </p:blipFill>
        <p:spPr>
          <a:xfrm>
            <a:off x="313185" y="2216823"/>
            <a:ext cx="3483073" cy="899015"/>
          </a:xfrm>
          <a:prstGeom prst="rect">
            <a:avLst/>
          </a:prstGeom>
        </p:spPr>
      </p:pic>
    </p:spTree>
    <p:extLst>
      <p:ext uri="{BB962C8B-B14F-4D97-AF65-F5344CB8AC3E}">
        <p14:creationId xmlns:p14="http://schemas.microsoft.com/office/powerpoint/2010/main" val="241593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593724" y="99391"/>
            <a:ext cx="8550275" cy="782638"/>
          </a:xfrm>
          <a:prstGeom prst="rect">
            <a:avLst/>
          </a:prstGeom>
        </p:spPr>
        <p:txBody>
          <a:bodyPr vert="horz" wrap="square" lIns="91440" tIns="0" rIns="91440" bIns="0" rtlCol="0" anchor="ctr"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lgn="r"/>
            <a:endParaRPr lang="fr-FR" sz="2000" dirty="0">
              <a:solidFill>
                <a:srgbClr val="000000"/>
              </a:solidFill>
            </a:endParaRPr>
          </a:p>
        </p:txBody>
      </p:sp>
      <p:sp>
        <p:nvSpPr>
          <p:cNvPr id="19" name="TextBox 18"/>
          <p:cNvSpPr txBox="1"/>
          <p:nvPr/>
        </p:nvSpPr>
        <p:spPr>
          <a:xfrm>
            <a:off x="226352" y="700139"/>
            <a:ext cx="1200778" cy="276999"/>
          </a:xfrm>
          <a:prstGeom prst="rect">
            <a:avLst/>
          </a:prstGeom>
          <a:noFill/>
        </p:spPr>
        <p:txBody>
          <a:bodyPr wrap="none" rtlCol="0">
            <a:spAutoFit/>
          </a:bodyPr>
          <a:lstStyle/>
          <a:p>
            <a:pPr>
              <a:defRPr/>
            </a:pPr>
            <a:r>
              <a:rPr lang="fr-FR" sz="1200" b="1" cap="all" dirty="0" err="1">
                <a:solidFill>
                  <a:srgbClr val="000000"/>
                </a:solidFill>
                <a:cs typeface="Arial"/>
              </a:rPr>
              <a:t>Špageti</a:t>
            </a:r>
            <a:r>
              <a:rPr lang="fr-FR" sz="1200" b="1" cap="all" dirty="0">
                <a:solidFill>
                  <a:srgbClr val="000000"/>
                </a:solidFill>
                <a:cs typeface="Arial"/>
              </a:rPr>
              <a:t> TUŠ</a:t>
            </a:r>
            <a:endParaRPr lang="en-US" sz="1200" dirty="0">
              <a:solidFill>
                <a:srgbClr val="000000"/>
              </a:solidFill>
            </a:endParaRPr>
          </a:p>
        </p:txBody>
      </p:sp>
      <p:sp>
        <p:nvSpPr>
          <p:cNvPr id="20" name="TextBox 19"/>
          <p:cNvSpPr txBox="1"/>
          <p:nvPr/>
        </p:nvSpPr>
        <p:spPr>
          <a:xfrm>
            <a:off x="226352" y="2081417"/>
            <a:ext cx="3431248" cy="276999"/>
          </a:xfrm>
          <a:prstGeom prst="rect">
            <a:avLst/>
          </a:prstGeom>
          <a:noFill/>
        </p:spPr>
        <p:txBody>
          <a:bodyPr wrap="square" rtlCol="0">
            <a:spAutoFit/>
          </a:bodyPr>
          <a:lstStyle/>
          <a:p>
            <a:pPr>
              <a:defRPr/>
            </a:pPr>
            <a:r>
              <a:rPr lang="fr-FR" sz="1200" b="1" cap="all" dirty="0">
                <a:solidFill>
                  <a:srgbClr val="000000"/>
                </a:solidFill>
                <a:cs typeface="Arial"/>
              </a:rPr>
              <a:t>Spaghetti MERCATOR</a:t>
            </a:r>
            <a:endParaRPr lang="en-US" sz="1200" dirty="0">
              <a:solidFill>
                <a:srgbClr val="000000"/>
              </a:solidFill>
            </a:endParaRPr>
          </a:p>
        </p:txBody>
      </p:sp>
      <p:sp>
        <p:nvSpPr>
          <p:cNvPr id="15" name="TextBox 14"/>
          <p:cNvSpPr txBox="1"/>
          <p:nvPr/>
        </p:nvSpPr>
        <p:spPr>
          <a:xfrm>
            <a:off x="-228600" y="13525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7" name="TextBox 16"/>
          <p:cNvSpPr txBox="1"/>
          <p:nvPr/>
        </p:nvSpPr>
        <p:spPr>
          <a:xfrm>
            <a:off x="-231912" y="2507218"/>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3" name="TextBox 12"/>
          <p:cNvSpPr txBox="1"/>
          <p:nvPr/>
        </p:nvSpPr>
        <p:spPr>
          <a:xfrm>
            <a:off x="-231912" y="40195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6" name="TextBox 15"/>
          <p:cNvSpPr txBox="1"/>
          <p:nvPr/>
        </p:nvSpPr>
        <p:spPr>
          <a:xfrm>
            <a:off x="226352" y="3500373"/>
            <a:ext cx="3431248" cy="276999"/>
          </a:xfrm>
          <a:prstGeom prst="rect">
            <a:avLst/>
          </a:prstGeom>
          <a:noFill/>
        </p:spPr>
        <p:txBody>
          <a:bodyPr wrap="square" rtlCol="0">
            <a:spAutoFit/>
          </a:bodyPr>
          <a:lstStyle/>
          <a:p>
            <a:pPr>
              <a:defRPr/>
            </a:pPr>
            <a:r>
              <a:rPr lang="fr-FR" sz="1200" b="1" cap="all" dirty="0">
                <a:solidFill>
                  <a:srgbClr val="000000"/>
                </a:solidFill>
                <a:cs typeface="Arial"/>
              </a:rPr>
              <a:t>S Budget </a:t>
            </a:r>
            <a:r>
              <a:rPr lang="fr-FR" sz="1200" b="1" cap="all" dirty="0" err="1">
                <a:solidFill>
                  <a:srgbClr val="000000"/>
                </a:solidFill>
                <a:cs typeface="Arial"/>
              </a:rPr>
              <a:t>špageti</a:t>
            </a:r>
            <a:r>
              <a:rPr lang="fr-FR" sz="1200" b="1" cap="all" dirty="0">
                <a:solidFill>
                  <a:srgbClr val="000000"/>
                </a:solidFill>
                <a:cs typeface="Arial"/>
              </a:rPr>
              <a:t> SPAR</a:t>
            </a:r>
            <a:endParaRPr lang="en-US" sz="1200" dirty="0">
              <a:solidFill>
                <a:srgbClr val="000000"/>
              </a:solidFill>
            </a:endParaRPr>
          </a:p>
        </p:txBody>
      </p:sp>
      <p:sp>
        <p:nvSpPr>
          <p:cNvPr id="23" name="TextBox 22"/>
          <p:cNvSpPr txBox="1"/>
          <p:nvPr/>
        </p:nvSpPr>
        <p:spPr>
          <a:xfrm>
            <a:off x="3810000" y="700139"/>
            <a:ext cx="2228302" cy="276999"/>
          </a:xfrm>
          <a:prstGeom prst="rect">
            <a:avLst/>
          </a:prstGeom>
          <a:noFill/>
        </p:spPr>
        <p:txBody>
          <a:bodyPr wrap="none" rtlCol="0">
            <a:spAutoFit/>
          </a:bodyPr>
          <a:lstStyle/>
          <a:p>
            <a:pPr>
              <a:defRPr/>
            </a:pPr>
            <a:r>
              <a:rPr lang="fr-FR" sz="1200" b="1" cap="all" dirty="0" err="1">
                <a:solidFill>
                  <a:srgbClr val="000000"/>
                </a:solidFill>
                <a:cs typeface="Arial"/>
              </a:rPr>
              <a:t>Combino</a:t>
            </a:r>
            <a:r>
              <a:rPr lang="fr-FR" sz="1200" b="1" cap="all" dirty="0">
                <a:solidFill>
                  <a:srgbClr val="000000"/>
                </a:solidFill>
                <a:cs typeface="Arial"/>
              </a:rPr>
              <a:t> spaghetti LIDL</a:t>
            </a:r>
            <a:endParaRPr lang="en-US" sz="1200" dirty="0">
              <a:solidFill>
                <a:srgbClr val="000000"/>
              </a:solidFill>
            </a:endParaRPr>
          </a:p>
        </p:txBody>
      </p:sp>
      <p:sp>
        <p:nvSpPr>
          <p:cNvPr id="24" name="TextBox 23"/>
          <p:cNvSpPr txBox="1"/>
          <p:nvPr/>
        </p:nvSpPr>
        <p:spPr>
          <a:xfrm>
            <a:off x="3810000" y="2081417"/>
            <a:ext cx="3431248" cy="276999"/>
          </a:xfrm>
          <a:prstGeom prst="rect">
            <a:avLst/>
          </a:prstGeom>
          <a:noFill/>
        </p:spPr>
        <p:txBody>
          <a:bodyPr wrap="square" rtlCol="0">
            <a:spAutoFit/>
          </a:bodyPr>
          <a:lstStyle/>
          <a:p>
            <a:pPr>
              <a:defRPr/>
            </a:pPr>
            <a:r>
              <a:rPr lang="fr-FR" sz="1200" b="1" cap="all" dirty="0" err="1">
                <a:solidFill>
                  <a:srgbClr val="000000"/>
                </a:solidFill>
                <a:cs typeface="Arial"/>
              </a:rPr>
              <a:t>Carloni</a:t>
            </a:r>
            <a:r>
              <a:rPr lang="fr-FR" sz="1200" b="1" cap="all" dirty="0">
                <a:solidFill>
                  <a:srgbClr val="000000"/>
                </a:solidFill>
                <a:cs typeface="Arial"/>
              </a:rPr>
              <a:t> spaghetti HOFER</a:t>
            </a:r>
            <a:endParaRPr lang="en-US" sz="1200" dirty="0">
              <a:solidFill>
                <a:srgbClr val="000000"/>
              </a:solidFill>
            </a:endParaRPr>
          </a:p>
        </p:txBody>
      </p:sp>
      <p:pic>
        <p:nvPicPr>
          <p:cNvPr id="3" name="Picture 2" descr="A picture containing text&#10;&#10;Description automatically generated">
            <a:extLst>
              <a:ext uri="{FF2B5EF4-FFF2-40B4-BE49-F238E27FC236}">
                <a16:creationId xmlns:a16="http://schemas.microsoft.com/office/drawing/2014/main" xmlns="" id="{7FEC2CB9-7CD4-4B66-9008-CBE360AE709B}"/>
              </a:ext>
            </a:extLst>
          </p:cNvPr>
          <p:cNvPicPr>
            <a:picLocks noChangeAspect="1"/>
          </p:cNvPicPr>
          <p:nvPr/>
        </p:nvPicPr>
        <p:blipFill>
          <a:blip r:embed="rId2"/>
          <a:stretch>
            <a:fillRect/>
          </a:stretch>
        </p:blipFill>
        <p:spPr>
          <a:xfrm>
            <a:off x="826741" y="992616"/>
            <a:ext cx="319073" cy="986828"/>
          </a:xfrm>
          <a:prstGeom prst="rect">
            <a:avLst/>
          </a:prstGeom>
        </p:spPr>
      </p:pic>
      <p:pic>
        <p:nvPicPr>
          <p:cNvPr id="5" name="Picture 4" descr="A close - up of a vending machine&#10;&#10;Description automatically generated with low confidence">
            <a:extLst>
              <a:ext uri="{FF2B5EF4-FFF2-40B4-BE49-F238E27FC236}">
                <a16:creationId xmlns:a16="http://schemas.microsoft.com/office/drawing/2014/main" xmlns="" id="{0E5B5A1B-AB75-4D78-A230-C8FA123519FD}"/>
              </a:ext>
            </a:extLst>
          </p:cNvPr>
          <p:cNvPicPr>
            <a:picLocks noChangeAspect="1"/>
          </p:cNvPicPr>
          <p:nvPr/>
        </p:nvPicPr>
        <p:blipFill>
          <a:blip r:embed="rId3"/>
          <a:stretch>
            <a:fillRect/>
          </a:stretch>
        </p:blipFill>
        <p:spPr>
          <a:xfrm>
            <a:off x="813465" y="2342926"/>
            <a:ext cx="385047" cy="1100135"/>
          </a:xfrm>
          <a:prstGeom prst="rect">
            <a:avLst/>
          </a:prstGeom>
        </p:spPr>
      </p:pic>
      <p:pic>
        <p:nvPicPr>
          <p:cNvPr id="7" name="Picture 6">
            <a:extLst>
              <a:ext uri="{FF2B5EF4-FFF2-40B4-BE49-F238E27FC236}">
                <a16:creationId xmlns:a16="http://schemas.microsoft.com/office/drawing/2014/main" xmlns="" id="{EB1928F1-5E5B-4C93-A31B-211EDA02CEB0}"/>
              </a:ext>
            </a:extLst>
          </p:cNvPr>
          <p:cNvPicPr>
            <a:picLocks noChangeAspect="1"/>
          </p:cNvPicPr>
          <p:nvPr/>
        </p:nvPicPr>
        <p:blipFill>
          <a:blip r:embed="rId4"/>
          <a:stretch>
            <a:fillRect/>
          </a:stretch>
        </p:blipFill>
        <p:spPr>
          <a:xfrm>
            <a:off x="544973" y="3794998"/>
            <a:ext cx="922029" cy="922029"/>
          </a:xfrm>
          <a:prstGeom prst="rect">
            <a:avLst/>
          </a:prstGeom>
        </p:spPr>
      </p:pic>
      <p:pic>
        <p:nvPicPr>
          <p:cNvPr id="9" name="Picture 8" descr="A picture containing text&#10;&#10;Description automatically generated">
            <a:extLst>
              <a:ext uri="{FF2B5EF4-FFF2-40B4-BE49-F238E27FC236}">
                <a16:creationId xmlns:a16="http://schemas.microsoft.com/office/drawing/2014/main" xmlns="" id="{C9B147A2-866F-4E4F-A82A-8298CE2F59DE}"/>
              </a:ext>
            </a:extLst>
          </p:cNvPr>
          <p:cNvPicPr>
            <a:picLocks noChangeAspect="1"/>
          </p:cNvPicPr>
          <p:nvPr/>
        </p:nvPicPr>
        <p:blipFill>
          <a:blip r:embed="rId5"/>
          <a:stretch>
            <a:fillRect/>
          </a:stretch>
        </p:blipFill>
        <p:spPr>
          <a:xfrm>
            <a:off x="4191000" y="990370"/>
            <a:ext cx="995938" cy="995938"/>
          </a:xfrm>
          <a:prstGeom prst="rect">
            <a:avLst/>
          </a:prstGeom>
        </p:spPr>
      </p:pic>
      <p:pic>
        <p:nvPicPr>
          <p:cNvPr id="11" name="Picture 10" descr="Calendar&#10;&#10;Description automatically generated">
            <a:extLst>
              <a:ext uri="{FF2B5EF4-FFF2-40B4-BE49-F238E27FC236}">
                <a16:creationId xmlns:a16="http://schemas.microsoft.com/office/drawing/2014/main" xmlns="" id="{7B110740-6E98-4CBE-AD7A-F4098E704985}"/>
              </a:ext>
            </a:extLst>
          </p:cNvPr>
          <p:cNvPicPr>
            <a:picLocks noChangeAspect="1"/>
          </p:cNvPicPr>
          <p:nvPr/>
        </p:nvPicPr>
        <p:blipFill>
          <a:blip r:embed="rId6"/>
          <a:stretch>
            <a:fillRect/>
          </a:stretch>
        </p:blipFill>
        <p:spPr>
          <a:xfrm>
            <a:off x="3886200" y="2419350"/>
            <a:ext cx="1586934" cy="892684"/>
          </a:xfrm>
          <a:prstGeom prst="rect">
            <a:avLst/>
          </a:prstGeom>
        </p:spPr>
      </p:pic>
    </p:spTree>
    <p:extLst>
      <p:ext uri="{BB962C8B-B14F-4D97-AF65-F5344CB8AC3E}">
        <p14:creationId xmlns:p14="http://schemas.microsoft.com/office/powerpoint/2010/main" val="4172040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alendar&#10;&#10;Description automatically generated">
            <a:extLst>
              <a:ext uri="{FF2B5EF4-FFF2-40B4-BE49-F238E27FC236}">
                <a16:creationId xmlns:a16="http://schemas.microsoft.com/office/drawing/2014/main" xmlns="" id="{8E5857E6-55AF-4B8B-9EAB-D461D6E7DE2C}"/>
              </a:ext>
            </a:extLst>
          </p:cNvPr>
          <p:cNvPicPr>
            <a:picLocks noChangeAspect="1"/>
          </p:cNvPicPr>
          <p:nvPr/>
        </p:nvPicPr>
        <p:blipFill>
          <a:blip r:embed="rId3"/>
          <a:stretch>
            <a:fillRect/>
          </a:stretch>
        </p:blipFill>
        <p:spPr>
          <a:xfrm>
            <a:off x="6781800" y="1665287"/>
            <a:ext cx="1120238" cy="630158"/>
          </a:xfrm>
          <a:prstGeom prst="rect">
            <a:avLst/>
          </a:prstGeom>
        </p:spPr>
      </p:pic>
      <p:pic>
        <p:nvPicPr>
          <p:cNvPr id="29" name="Picture 28">
            <a:extLst>
              <a:ext uri="{FF2B5EF4-FFF2-40B4-BE49-F238E27FC236}">
                <a16:creationId xmlns:a16="http://schemas.microsoft.com/office/drawing/2014/main" xmlns="" id="{DB4B8698-E5A5-4D64-83AF-5EC6AD7FE65F}"/>
              </a:ext>
            </a:extLst>
          </p:cNvPr>
          <p:cNvPicPr>
            <a:picLocks noChangeAspect="1"/>
          </p:cNvPicPr>
          <p:nvPr/>
        </p:nvPicPr>
        <p:blipFill>
          <a:blip r:embed="rId4"/>
          <a:stretch>
            <a:fillRect/>
          </a:stretch>
        </p:blipFill>
        <p:spPr>
          <a:xfrm>
            <a:off x="5187956" y="1599908"/>
            <a:ext cx="755644" cy="755644"/>
          </a:xfrm>
          <a:prstGeom prst="rect">
            <a:avLst/>
          </a:prstGeom>
        </p:spPr>
      </p:pic>
      <p:sp>
        <p:nvSpPr>
          <p:cNvPr id="38" name="Oval 6"/>
          <p:cNvSpPr>
            <a:spLocks noChangeAspect="1" noChangeArrowheads="1"/>
          </p:cNvSpPr>
          <p:nvPr/>
        </p:nvSpPr>
        <p:spPr bwMode="auto">
          <a:xfrm>
            <a:off x="2587713" y="2447217"/>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4.66/10</a:t>
            </a:r>
          </a:p>
        </p:txBody>
      </p:sp>
      <p:graphicFrame>
        <p:nvGraphicFramePr>
          <p:cNvPr id="15" name="Table 14"/>
          <p:cNvGraphicFramePr>
            <a:graphicFrameLocks noGrp="1"/>
          </p:cNvGraphicFramePr>
          <p:nvPr>
            <p:extLst>
              <p:ext uri="{D42A27DB-BD31-4B8C-83A1-F6EECF244321}">
                <p14:modId xmlns:p14="http://schemas.microsoft.com/office/powerpoint/2010/main" val="3890490239"/>
              </p:ext>
            </p:extLst>
          </p:nvPr>
        </p:nvGraphicFramePr>
        <p:xfrm>
          <a:off x="304799" y="3319896"/>
          <a:ext cx="7554245" cy="964250"/>
        </p:xfrm>
        <a:graphic>
          <a:graphicData uri="http://schemas.openxmlformats.org/drawingml/2006/table">
            <a:tbl>
              <a:tblPr firstRow="1" bandRow="1">
                <a:tableStyleId>{BC89EF96-8CEA-46FF-86C4-4CE0E7609802}</a:tableStyleId>
              </a:tblPr>
              <a:tblGrid>
                <a:gridCol w="1226546">
                  <a:extLst>
                    <a:ext uri="{9D8B030D-6E8A-4147-A177-3AD203B41FA5}">
                      <a16:colId xmlns:a16="http://schemas.microsoft.com/office/drawing/2014/main" xmlns="" val="20000"/>
                    </a:ext>
                  </a:extLst>
                </a:gridCol>
                <a:gridCol w="903957">
                  <a:extLst>
                    <a:ext uri="{9D8B030D-6E8A-4147-A177-3AD203B41FA5}">
                      <a16:colId xmlns:a16="http://schemas.microsoft.com/office/drawing/2014/main" xmlns="" val="20001"/>
                    </a:ext>
                  </a:extLst>
                </a:gridCol>
                <a:gridCol w="903957">
                  <a:extLst>
                    <a:ext uri="{9D8B030D-6E8A-4147-A177-3AD203B41FA5}">
                      <a16:colId xmlns:a16="http://schemas.microsoft.com/office/drawing/2014/main" xmlns="" val="20002"/>
                    </a:ext>
                  </a:extLst>
                </a:gridCol>
                <a:gridCol w="903957">
                  <a:extLst>
                    <a:ext uri="{9D8B030D-6E8A-4147-A177-3AD203B41FA5}">
                      <a16:colId xmlns:a16="http://schemas.microsoft.com/office/drawing/2014/main" xmlns="" val="20003"/>
                    </a:ext>
                  </a:extLst>
                </a:gridCol>
                <a:gridCol w="903957">
                  <a:extLst>
                    <a:ext uri="{9D8B030D-6E8A-4147-A177-3AD203B41FA5}">
                      <a16:colId xmlns:a16="http://schemas.microsoft.com/office/drawing/2014/main" xmlns="" val="20004"/>
                    </a:ext>
                  </a:extLst>
                </a:gridCol>
                <a:gridCol w="903957">
                  <a:extLst>
                    <a:ext uri="{9D8B030D-6E8A-4147-A177-3AD203B41FA5}">
                      <a16:colId xmlns:a16="http://schemas.microsoft.com/office/drawing/2014/main" xmlns="" val="20005"/>
                    </a:ext>
                  </a:extLst>
                </a:gridCol>
                <a:gridCol w="903957">
                  <a:extLst>
                    <a:ext uri="{9D8B030D-6E8A-4147-A177-3AD203B41FA5}">
                      <a16:colId xmlns:a16="http://schemas.microsoft.com/office/drawing/2014/main" xmlns="" val="20006"/>
                    </a:ext>
                  </a:extLst>
                </a:gridCol>
                <a:gridCol w="903957">
                  <a:extLst>
                    <a:ext uri="{9D8B030D-6E8A-4147-A177-3AD203B41FA5}">
                      <a16:colId xmlns:a16="http://schemas.microsoft.com/office/drawing/2014/main" xmlns="" val="20007"/>
                    </a:ext>
                  </a:extLst>
                </a:gridCol>
              </a:tblGrid>
              <a:tr h="299245">
                <a:tc>
                  <a:txBody>
                    <a:bodyPr/>
                    <a:lstStyle/>
                    <a:p>
                      <a:r>
                        <a:rPr lang="fr-FR" sz="900" cap="none" dirty="0">
                          <a:solidFill>
                            <a:schemeClr val="bg1"/>
                          </a:solidFill>
                        </a:rPr>
                        <a:t>ATTRACTIVENESS</a:t>
                      </a:r>
                      <a:endParaRPr lang="fr-FR" sz="900" cap="all" dirty="0">
                        <a:solidFill>
                          <a:schemeClr val="bg1"/>
                        </a:solidFill>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5.17</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5.02</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4.96</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4.90</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4.92</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5.34</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kern="1200" dirty="0">
                          <a:solidFill>
                            <a:schemeClr val="tx1"/>
                          </a:solidFill>
                          <a:latin typeface="+mn-lt"/>
                          <a:ea typeface="+mn-ea"/>
                          <a:cs typeface="+mn-cs"/>
                        </a:rPr>
                        <a:t>4.97</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0"/>
                  </a:ext>
                </a:extLst>
              </a:tr>
              <a:tr h="2992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b="1" kern="1200" dirty="0">
                          <a:solidFill>
                            <a:schemeClr val="bg1"/>
                          </a:solidFill>
                          <a:latin typeface="+mn-lt"/>
                          <a:ea typeface="+mn-ea"/>
                          <a:cs typeface="+mn-cs"/>
                        </a:rPr>
                        <a:t>INNOVATION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4.91</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4.38</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4.22</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4.33</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4.26</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4.59</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4.50</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1"/>
                  </a:ext>
                </a:extLst>
              </a:tr>
              <a:tr h="299245">
                <a:tc>
                  <a:txBody>
                    <a:bodyPr/>
                    <a:lstStyle/>
                    <a:p>
                      <a:r>
                        <a:rPr lang="fr-FR" sz="900" b="1" kern="1200" dirty="0">
                          <a:solidFill>
                            <a:schemeClr val="bg1"/>
                          </a:solidFill>
                          <a:latin typeface="+mn-lt"/>
                          <a:ea typeface="+mn-ea"/>
                          <a:cs typeface="+mn-cs"/>
                        </a:rPr>
                        <a:t>PURCHASE INTENT</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4.68</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4.68</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4.30</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4.41</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4.84</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5.11</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algn="ctr" defTabSz="457200" rtl="0" eaLnBrk="1" fontAlgn="ctr" latinLnBrk="0" hangingPunct="1">
                        <a:defRPr/>
                      </a:pPr>
                      <a:r>
                        <a:rPr lang="en-US" sz="900" b="1" kern="1200" dirty="0">
                          <a:solidFill>
                            <a:schemeClr val="tx1"/>
                          </a:solidFill>
                          <a:latin typeface="+mn-lt"/>
                          <a:ea typeface="+mn-ea"/>
                          <a:cs typeface="+mn-cs"/>
                        </a:rPr>
                        <a:t>4.76</a:t>
                      </a:r>
                    </a:p>
                  </a:txBody>
                  <a:tcPr marL="9525" marR="9525" marT="9525"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6" name="Titre 1"/>
          <p:cNvSpPr>
            <a:spLocks noGrp="1"/>
          </p:cNvSpPr>
          <p:nvPr>
            <p:ph type="title"/>
          </p:nvPr>
        </p:nvSpPr>
        <p:spPr>
          <a:xfrm>
            <a:off x="593725" y="589240"/>
            <a:ext cx="8245476" cy="541337"/>
          </a:xfrm>
        </p:spPr>
        <p:txBody>
          <a:bodyPr anchor="ctr"/>
          <a:lstStyle/>
          <a:p>
            <a:pPr>
              <a:defRPr/>
            </a:pPr>
            <a:r>
              <a:rPr lang="fr-FR" sz="2000" dirty="0">
                <a:solidFill>
                  <a:srgbClr val="000000"/>
                </a:solidFill>
              </a:rPr>
              <a:t>TRE MULINI špageti bronaste šobe  EUROSPIN </a:t>
            </a:r>
            <a:r>
              <a:rPr lang="fr-FR" sz="2000" dirty="0" err="1" smtClean="0">
                <a:solidFill>
                  <a:srgbClr val="000000"/>
                </a:solidFill>
              </a:rPr>
              <a:t>is</a:t>
            </a:r>
            <a:r>
              <a:rPr lang="fr-FR" sz="2000" dirty="0" smtClean="0">
                <a:solidFill>
                  <a:srgbClr val="000000"/>
                </a:solidFill>
              </a:rPr>
              <a:t> </a:t>
            </a:r>
            <a:r>
              <a:rPr lang="fr-FR" sz="2000" dirty="0" err="1" smtClean="0">
                <a:solidFill>
                  <a:srgbClr val="000000"/>
                </a:solidFill>
              </a:rPr>
              <a:t>Voted</a:t>
            </a:r>
            <a:r>
              <a:rPr lang="fr-FR" sz="2000" dirty="0" smtClean="0">
                <a:solidFill>
                  <a:srgbClr val="000000"/>
                </a:solidFill>
              </a:rPr>
              <a:t> </a:t>
            </a:r>
            <a:r>
              <a:rPr lang="fr-FR" sz="2000" dirty="0" err="1">
                <a:solidFill>
                  <a:srgbClr val="000000"/>
                </a:solidFill>
              </a:rPr>
              <a:t>private</a:t>
            </a:r>
            <a:r>
              <a:rPr lang="fr-FR" sz="2000" dirty="0">
                <a:solidFill>
                  <a:srgbClr val="000000"/>
                </a:solidFill>
              </a:rPr>
              <a:t> label </a:t>
            </a:r>
            <a:r>
              <a:rPr lang="fr-FR" sz="2000" dirty="0" err="1">
                <a:solidFill>
                  <a:srgbClr val="000000"/>
                </a:solidFill>
              </a:rPr>
              <a:t>product</a:t>
            </a:r>
            <a:r>
              <a:rPr lang="fr-FR" sz="2000" dirty="0">
                <a:solidFill>
                  <a:srgbClr val="000000"/>
                </a:solidFill>
              </a:rPr>
              <a:t> of the </a:t>
            </a:r>
            <a:r>
              <a:rPr lang="fr-FR" sz="2000" dirty="0" err="1">
                <a:solidFill>
                  <a:srgbClr val="000000"/>
                </a:solidFill>
              </a:rPr>
              <a:t>year</a:t>
            </a:r>
            <a:r>
              <a:rPr lang="fr-FR" sz="2000" dirty="0">
                <a:solidFill>
                  <a:srgbClr val="000000"/>
                </a:solidFill>
              </a:rPr>
              <a:t> 2021 in the </a:t>
            </a:r>
            <a:r>
              <a:rPr lang="fr-FR" sz="2000" dirty="0" err="1">
                <a:solidFill>
                  <a:srgbClr val="000000"/>
                </a:solidFill>
              </a:rPr>
              <a:t>category</a:t>
            </a:r>
            <a:r>
              <a:rPr lang="fr-FR" sz="2000" dirty="0">
                <a:solidFill>
                  <a:srgbClr val="000000"/>
                </a:solidFill>
              </a:rPr>
              <a:t> </a:t>
            </a:r>
            <a:r>
              <a:rPr lang="en-US" sz="2000" dirty="0"/>
              <a:t>Pasta</a:t>
            </a:r>
            <a:endParaRPr lang="fr-FR" sz="2000" dirty="0"/>
          </a:p>
        </p:txBody>
      </p:sp>
      <p:sp>
        <p:nvSpPr>
          <p:cNvPr id="14" name="TextBox 13"/>
          <p:cNvSpPr txBox="1"/>
          <p:nvPr/>
        </p:nvSpPr>
        <p:spPr>
          <a:xfrm>
            <a:off x="-228600" y="12001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18" name="TextBox 17"/>
          <p:cNvSpPr txBox="1"/>
          <p:nvPr/>
        </p:nvSpPr>
        <p:spPr>
          <a:xfrm>
            <a:off x="5866740" y="11239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20" name="TextBox 19"/>
          <p:cNvSpPr txBox="1"/>
          <p:nvPr/>
        </p:nvSpPr>
        <p:spPr>
          <a:xfrm>
            <a:off x="7390740" y="1123950"/>
            <a:ext cx="1296060" cy="369332"/>
          </a:xfrm>
          <a:prstGeom prst="rect">
            <a:avLst/>
          </a:prstGeom>
          <a:noFill/>
        </p:spPr>
        <p:txBody>
          <a:bodyPr wrap="none" rtlCol="0">
            <a:spAutoFit/>
          </a:bodyPr>
          <a:lstStyle/>
          <a:p>
            <a:pPr>
              <a:defRPr/>
            </a:pPr>
            <a:endParaRPr lang="en-US" dirty="0">
              <a:solidFill>
                <a:srgbClr val="000000"/>
              </a:solidFill>
            </a:endParaRPr>
          </a:p>
        </p:txBody>
      </p:sp>
      <p:sp>
        <p:nvSpPr>
          <p:cNvPr id="27" name="Oval 5"/>
          <p:cNvSpPr>
            <a:spLocks noChangeAspect="1" noChangeArrowheads="1"/>
          </p:cNvSpPr>
          <p:nvPr/>
        </p:nvSpPr>
        <p:spPr bwMode="auto">
          <a:xfrm>
            <a:off x="1629245" y="2447219"/>
            <a:ext cx="580555" cy="578490"/>
          </a:xfrm>
          <a:prstGeom prst="ellipse">
            <a:avLst/>
          </a:prstGeom>
          <a:solidFill>
            <a:schemeClr val="accent5"/>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4.92/10</a:t>
            </a:r>
          </a:p>
        </p:txBody>
      </p:sp>
      <p:sp>
        <p:nvSpPr>
          <p:cNvPr id="19" name="Oval 6"/>
          <p:cNvSpPr>
            <a:spLocks noChangeAspect="1" noChangeArrowheads="1"/>
          </p:cNvSpPr>
          <p:nvPr/>
        </p:nvSpPr>
        <p:spPr bwMode="auto">
          <a:xfrm>
            <a:off x="3482736"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4.47/10</a:t>
            </a:r>
          </a:p>
        </p:txBody>
      </p:sp>
      <p:sp>
        <p:nvSpPr>
          <p:cNvPr id="17" name="Oval 6"/>
          <p:cNvSpPr>
            <a:spLocks noChangeAspect="1" noChangeArrowheads="1"/>
          </p:cNvSpPr>
          <p:nvPr/>
        </p:nvSpPr>
        <p:spPr bwMode="auto">
          <a:xfrm>
            <a:off x="4377759"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4.53/10</a:t>
            </a:r>
          </a:p>
        </p:txBody>
      </p:sp>
      <p:sp>
        <p:nvSpPr>
          <p:cNvPr id="23" name="Oval 6"/>
          <p:cNvSpPr>
            <a:spLocks noChangeAspect="1" noChangeArrowheads="1"/>
          </p:cNvSpPr>
          <p:nvPr/>
        </p:nvSpPr>
        <p:spPr bwMode="auto">
          <a:xfrm>
            <a:off x="5272782"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4.63/10</a:t>
            </a:r>
          </a:p>
        </p:txBody>
      </p:sp>
      <p:sp>
        <p:nvSpPr>
          <p:cNvPr id="25" name="Oval 6"/>
          <p:cNvSpPr>
            <a:spLocks noChangeAspect="1" noChangeArrowheads="1"/>
          </p:cNvSpPr>
          <p:nvPr/>
        </p:nvSpPr>
        <p:spPr bwMode="auto">
          <a:xfrm>
            <a:off x="6167805"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4.97/10</a:t>
            </a:r>
          </a:p>
        </p:txBody>
      </p:sp>
      <p:sp>
        <p:nvSpPr>
          <p:cNvPr id="28" name="Oval 6"/>
          <p:cNvSpPr>
            <a:spLocks noChangeAspect="1" noChangeArrowheads="1"/>
          </p:cNvSpPr>
          <p:nvPr/>
        </p:nvSpPr>
        <p:spPr bwMode="auto">
          <a:xfrm>
            <a:off x="7062828" y="2438890"/>
            <a:ext cx="580555" cy="578492"/>
          </a:xfrm>
          <a:prstGeom prst="ellipse">
            <a:avLst/>
          </a:prstGeom>
          <a:solidFill>
            <a:schemeClr val="accent1"/>
          </a:solidFill>
          <a:ln>
            <a:noFill/>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defRPr/>
            </a:pPr>
            <a:r>
              <a:rPr lang="fr-FR" altLang="fr-FR" sz="1200" b="0" dirty="0">
                <a:solidFill>
                  <a:schemeClr val="bg1"/>
                </a:solidFill>
              </a:rPr>
              <a:t>4.72/10</a:t>
            </a:r>
          </a:p>
        </p:txBody>
      </p:sp>
      <p:sp>
        <p:nvSpPr>
          <p:cNvPr id="30" name="Rectangle 29"/>
          <p:cNvSpPr/>
          <p:nvPr/>
        </p:nvSpPr>
        <p:spPr>
          <a:xfrm>
            <a:off x="7629979" y="4684038"/>
            <a:ext cx="1437821" cy="430887"/>
          </a:xfrm>
          <a:prstGeom prst="rect">
            <a:avLst/>
          </a:prstGeom>
        </p:spPr>
        <p:txBody>
          <a:bodyPr wrap="square">
            <a:spAutoFit/>
          </a:bodyPr>
          <a:lstStyle/>
          <a:p>
            <a:r>
              <a:rPr lang="en-US" sz="800" b="1" i="1" dirty="0"/>
              <a:t>Benchmark: 5,67</a:t>
            </a:r>
          </a:p>
          <a:p>
            <a:r>
              <a:rPr lang="de-AT" sz="700" i="1" dirty="0"/>
              <a:t>Based on 127 products in the Slovenian market</a:t>
            </a:r>
            <a:endParaRPr lang="fr-FR" sz="800" i="1" dirty="0"/>
          </a:p>
        </p:txBody>
      </p:sp>
      <p:sp>
        <p:nvSpPr>
          <p:cNvPr id="39" name="Titre 1"/>
          <p:cNvSpPr txBox="1">
            <a:spLocks/>
          </p:cNvSpPr>
          <p:nvPr/>
        </p:nvSpPr>
        <p:spPr>
          <a:xfrm>
            <a:off x="471487" y="4552950"/>
            <a:ext cx="8245476" cy="541337"/>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r>
              <a:rPr lang="fr-FR" sz="1000" dirty="0">
                <a:solidFill>
                  <a:srgbClr val="000000"/>
                </a:solidFill>
              </a:rPr>
              <a:t>(FINAL Score = SUM of 30% ATTRACTIVENESS, 40% innovation, 30% </a:t>
            </a:r>
            <a:r>
              <a:rPr lang="fr-FR" sz="1000" dirty="0" err="1">
                <a:solidFill>
                  <a:srgbClr val="000000"/>
                </a:solidFill>
              </a:rPr>
              <a:t>purchase</a:t>
            </a:r>
            <a:r>
              <a:rPr lang="fr-FR" sz="1000" dirty="0">
                <a:solidFill>
                  <a:srgbClr val="000000"/>
                </a:solidFill>
              </a:rPr>
              <a:t> </a:t>
            </a:r>
            <a:r>
              <a:rPr lang="fr-FR" sz="1000" dirty="0" err="1">
                <a:solidFill>
                  <a:srgbClr val="000000"/>
                </a:solidFill>
              </a:rPr>
              <a:t>intent</a:t>
            </a:r>
            <a:r>
              <a:rPr lang="fr-FR" sz="1000" dirty="0">
                <a:solidFill>
                  <a:srgbClr val="000000"/>
                </a:solidFill>
              </a:rPr>
              <a:t>)</a:t>
            </a:r>
          </a:p>
        </p:txBody>
      </p:sp>
      <p:pic>
        <p:nvPicPr>
          <p:cNvPr id="21" name="Picture 20" descr="Text, letter&#10;&#10;Description automatically generated">
            <a:extLst>
              <a:ext uri="{FF2B5EF4-FFF2-40B4-BE49-F238E27FC236}">
                <a16:creationId xmlns:a16="http://schemas.microsoft.com/office/drawing/2014/main" xmlns="" id="{B1FD7023-A218-4AE9-9891-F160BAB06EF1}"/>
              </a:ext>
            </a:extLst>
          </p:cNvPr>
          <p:cNvPicPr>
            <a:picLocks noChangeAspect="1"/>
          </p:cNvPicPr>
          <p:nvPr/>
        </p:nvPicPr>
        <p:blipFill>
          <a:blip r:embed="rId5"/>
          <a:stretch>
            <a:fillRect/>
          </a:stretch>
        </p:blipFill>
        <p:spPr>
          <a:xfrm>
            <a:off x="1371600" y="1975491"/>
            <a:ext cx="1076563" cy="277872"/>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xmlns="" id="{F6719BF5-078D-467D-815C-03E04CDF09C4}"/>
              </a:ext>
            </a:extLst>
          </p:cNvPr>
          <p:cNvPicPr>
            <a:picLocks noChangeAspect="1"/>
          </p:cNvPicPr>
          <p:nvPr/>
        </p:nvPicPr>
        <p:blipFill>
          <a:blip r:embed="rId6"/>
          <a:stretch>
            <a:fillRect/>
          </a:stretch>
        </p:blipFill>
        <p:spPr>
          <a:xfrm>
            <a:off x="3638304" y="1518064"/>
            <a:ext cx="269417" cy="833255"/>
          </a:xfrm>
          <a:prstGeom prst="rect">
            <a:avLst/>
          </a:prstGeom>
        </p:spPr>
      </p:pic>
      <p:pic>
        <p:nvPicPr>
          <p:cNvPr id="26" name="Picture 25" descr="A close - up of a vending machine&#10;&#10;Description automatically generated with low confidence">
            <a:extLst>
              <a:ext uri="{FF2B5EF4-FFF2-40B4-BE49-F238E27FC236}">
                <a16:creationId xmlns:a16="http://schemas.microsoft.com/office/drawing/2014/main" xmlns="" id="{CE786233-2DC3-4A15-9E79-40BC05485DE4}"/>
              </a:ext>
            </a:extLst>
          </p:cNvPr>
          <p:cNvPicPr>
            <a:picLocks noChangeAspect="1"/>
          </p:cNvPicPr>
          <p:nvPr/>
        </p:nvPicPr>
        <p:blipFill>
          <a:blip r:embed="rId7"/>
          <a:stretch>
            <a:fillRect/>
          </a:stretch>
        </p:blipFill>
        <p:spPr>
          <a:xfrm>
            <a:off x="4510254" y="1461043"/>
            <a:ext cx="315563" cy="901611"/>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xmlns="" id="{DE48D13D-B0BC-460E-928B-F963564D5EEE}"/>
              </a:ext>
            </a:extLst>
          </p:cNvPr>
          <p:cNvPicPr>
            <a:picLocks noChangeAspect="1"/>
          </p:cNvPicPr>
          <p:nvPr/>
        </p:nvPicPr>
        <p:blipFill>
          <a:blip r:embed="rId8"/>
          <a:stretch>
            <a:fillRect/>
          </a:stretch>
        </p:blipFill>
        <p:spPr>
          <a:xfrm>
            <a:off x="6094494" y="1611047"/>
            <a:ext cx="710078" cy="710078"/>
          </a:xfrm>
          <a:prstGeom prst="rect">
            <a:avLst/>
          </a:prstGeom>
        </p:spPr>
      </p:pic>
      <p:sp>
        <p:nvSpPr>
          <p:cNvPr id="33" name="TextBox 32">
            <a:extLst>
              <a:ext uri="{FF2B5EF4-FFF2-40B4-BE49-F238E27FC236}">
                <a16:creationId xmlns:a16="http://schemas.microsoft.com/office/drawing/2014/main" xmlns="" id="{DD78DCF2-717E-4A76-852F-0D427C86AEEF}"/>
              </a:ext>
            </a:extLst>
          </p:cNvPr>
          <p:cNvSpPr txBox="1"/>
          <p:nvPr/>
        </p:nvSpPr>
        <p:spPr>
          <a:xfrm>
            <a:off x="2438400" y="1928396"/>
            <a:ext cx="785071" cy="338554"/>
          </a:xfrm>
          <a:prstGeom prst="rect">
            <a:avLst/>
          </a:prstGeom>
          <a:noFill/>
        </p:spPr>
        <p:txBody>
          <a:bodyPr wrap="square" rtlCol="0">
            <a:spAutoFit/>
          </a:bodyPr>
          <a:lstStyle/>
          <a:p>
            <a:pPr algn="ctr"/>
            <a:r>
              <a:rPr lang="de-AT" sz="800" dirty="0"/>
              <a:t>Competitor Average</a:t>
            </a:r>
          </a:p>
        </p:txBody>
      </p:sp>
      <p:sp>
        <p:nvSpPr>
          <p:cNvPr id="24" name="Rounded Rectangle 23"/>
          <p:cNvSpPr/>
          <p:nvPr/>
        </p:nvSpPr>
        <p:spPr>
          <a:xfrm>
            <a:off x="1371600" y="1384815"/>
            <a:ext cx="1143000" cy="1839643"/>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FFFFFF"/>
              </a:solidFill>
            </a:endParaRPr>
          </a:p>
        </p:txBody>
      </p:sp>
    </p:spTree>
    <p:extLst>
      <p:ext uri="{BB962C8B-B14F-4D97-AF65-F5344CB8AC3E}">
        <p14:creationId xmlns:p14="http://schemas.microsoft.com/office/powerpoint/2010/main" val="64015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689652" y="937052"/>
            <a:ext cx="7149548" cy="276999"/>
          </a:xfrm>
          <a:prstGeom prst="rect">
            <a:avLst/>
          </a:prstGeom>
          <a:solidFill>
            <a:srgbClr val="FFFFFF"/>
          </a:solidFill>
          <a:ln>
            <a:noFill/>
          </a:ln>
        </p:spPr>
        <p:txBody>
          <a:bodyPr wrap="square" lIns="36000" rIns="36000" rtlCol="0">
            <a:spAutoFit/>
          </a:bodyPr>
          <a:lstStyle/>
          <a:p>
            <a:r>
              <a:rPr lang="en-US" sz="1200" b="1" dirty="0"/>
              <a:t>Can you indicate to what extent you find this product attractive?</a:t>
            </a:r>
            <a:endParaRPr lang="en-US" sz="900" b="1" i="1" dirty="0"/>
          </a:p>
        </p:txBody>
      </p:sp>
      <p:sp>
        <p:nvSpPr>
          <p:cNvPr id="7" name="TextBox 4"/>
          <p:cNvSpPr txBox="1"/>
          <p:nvPr/>
        </p:nvSpPr>
        <p:spPr>
          <a:xfrm>
            <a:off x="152400" y="2993797"/>
            <a:ext cx="2342962" cy="646331"/>
          </a:xfrm>
          <a:prstGeom prst="rect">
            <a:avLst/>
          </a:prstGeom>
          <a:noFill/>
        </p:spPr>
        <p:txBody>
          <a:bodyPr wrap="square" rtlCol="0">
            <a:spAutoFit/>
          </a:bodyPr>
          <a:lstStyle/>
          <a:p>
            <a:pPr>
              <a:defRPr/>
            </a:pPr>
            <a:r>
              <a:rPr lang="en-US" sz="900" dirty="0"/>
              <a:t>N=103</a:t>
            </a:r>
          </a:p>
          <a:p>
            <a:pPr>
              <a:defRPr/>
            </a:pPr>
            <a:r>
              <a:rPr lang="en-US" sz="900" dirty="0"/>
              <a:t>Scale :</a:t>
            </a:r>
          </a:p>
          <a:p>
            <a:pPr>
              <a:defRPr/>
            </a:pPr>
            <a:r>
              <a:rPr lang="en-US" sz="900" dirty="0"/>
              <a:t>0= </a:t>
            </a:r>
            <a:r>
              <a:rPr lang="nl-NL" sz="900" dirty="0"/>
              <a:t>not at all attractive</a:t>
            </a:r>
          </a:p>
          <a:p>
            <a:pPr>
              <a:defRPr/>
            </a:pPr>
            <a:r>
              <a:rPr lang="en-US" sz="900" dirty="0"/>
              <a:t>10= </a:t>
            </a:r>
            <a:r>
              <a:rPr lang="nl-NL" sz="900" dirty="0"/>
              <a:t>very attractive</a:t>
            </a:r>
            <a:endParaRPr lang="en-US" sz="700" i="1" dirty="0"/>
          </a:p>
        </p:txBody>
      </p:sp>
      <p:sp>
        <p:nvSpPr>
          <p:cNvPr id="3" name="Title 2"/>
          <p:cNvSpPr>
            <a:spLocks noGrp="1"/>
          </p:cNvSpPr>
          <p:nvPr>
            <p:ph type="title"/>
          </p:nvPr>
        </p:nvSpPr>
        <p:spPr>
          <a:xfrm>
            <a:off x="593725" y="209550"/>
            <a:ext cx="8165592" cy="428625"/>
          </a:xfrm>
        </p:spPr>
        <p:txBody>
          <a:bodyPr/>
          <a:lstStyle/>
          <a:p>
            <a:r>
              <a:rPr lang="fr-FR" sz="3200" dirty="0"/>
              <a:t>ATTRACTIVENESS</a:t>
            </a:r>
          </a:p>
        </p:txBody>
      </p:sp>
      <p:graphicFrame>
        <p:nvGraphicFramePr>
          <p:cNvPr id="12" name="Chart 2"/>
          <p:cNvGraphicFramePr/>
          <p:nvPr>
            <p:custDataLst>
              <p:tags r:id="rId1"/>
            </p:custDataLst>
            <p:extLst>
              <p:ext uri="{D42A27DB-BD31-4B8C-83A1-F6EECF244321}">
                <p14:modId xmlns:p14="http://schemas.microsoft.com/office/powerpoint/2010/main" val="4091822709"/>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7391400" y="4377112"/>
            <a:ext cx="1371600" cy="430887"/>
          </a:xfrm>
          <a:prstGeom prst="rect">
            <a:avLst/>
          </a:prstGeom>
        </p:spPr>
        <p:txBody>
          <a:bodyPr wrap="square">
            <a:spAutoFit/>
          </a:bodyPr>
          <a:lstStyle/>
          <a:p>
            <a:r>
              <a:rPr lang="en-US" sz="800" b="1" i="1" dirty="0"/>
              <a:t>Benchmark: 5,93</a:t>
            </a:r>
          </a:p>
          <a:p>
            <a:r>
              <a:rPr lang="de-AT" sz="700" i="1" dirty="0"/>
              <a:t>Based on 127 products in the Slovenian market</a:t>
            </a:r>
            <a:endParaRPr lang="fr-FR" sz="800" i="1" dirty="0"/>
          </a:p>
        </p:txBody>
      </p:sp>
      <p:pic>
        <p:nvPicPr>
          <p:cNvPr id="16"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8" name="Picture 7" descr="Calendar&#10;&#10;Description automatically generated">
            <a:extLst>
              <a:ext uri="{FF2B5EF4-FFF2-40B4-BE49-F238E27FC236}">
                <a16:creationId xmlns:a16="http://schemas.microsoft.com/office/drawing/2014/main" xmlns="" id="{66FF0CFE-1861-49F6-8427-C2C53D072F79}"/>
              </a:ext>
            </a:extLst>
          </p:cNvPr>
          <p:cNvPicPr>
            <a:picLocks noChangeAspect="1"/>
          </p:cNvPicPr>
          <p:nvPr/>
        </p:nvPicPr>
        <p:blipFill>
          <a:blip r:embed="rId6"/>
          <a:stretch>
            <a:fillRect/>
          </a:stretch>
        </p:blipFill>
        <p:spPr>
          <a:xfrm>
            <a:off x="7213104" y="3449066"/>
            <a:ext cx="1120238" cy="630158"/>
          </a:xfrm>
          <a:prstGeom prst="rect">
            <a:avLst/>
          </a:prstGeom>
        </p:spPr>
      </p:pic>
      <p:pic>
        <p:nvPicPr>
          <p:cNvPr id="9" name="Picture 8">
            <a:extLst>
              <a:ext uri="{FF2B5EF4-FFF2-40B4-BE49-F238E27FC236}">
                <a16:creationId xmlns:a16="http://schemas.microsoft.com/office/drawing/2014/main" xmlns="" id="{E9207216-7DD6-4691-BE97-86B3093BC073}"/>
              </a:ext>
            </a:extLst>
          </p:cNvPr>
          <p:cNvPicPr>
            <a:picLocks noChangeAspect="1"/>
          </p:cNvPicPr>
          <p:nvPr/>
        </p:nvPicPr>
        <p:blipFill>
          <a:blip r:embed="rId7"/>
          <a:stretch>
            <a:fillRect/>
          </a:stretch>
        </p:blipFill>
        <p:spPr>
          <a:xfrm>
            <a:off x="5619260" y="3383687"/>
            <a:ext cx="755644" cy="755644"/>
          </a:xfrm>
          <a:prstGeom prst="rect">
            <a:avLst/>
          </a:prstGeom>
        </p:spPr>
      </p:pic>
      <p:pic>
        <p:nvPicPr>
          <p:cNvPr id="10" name="Picture 9" descr="Text, letter&#10;&#10;Description automatically generated">
            <a:extLst>
              <a:ext uri="{FF2B5EF4-FFF2-40B4-BE49-F238E27FC236}">
                <a16:creationId xmlns:a16="http://schemas.microsoft.com/office/drawing/2014/main" xmlns="" id="{3C804319-C427-4ACF-9D7A-500F88C5880C}"/>
              </a:ext>
            </a:extLst>
          </p:cNvPr>
          <p:cNvPicPr>
            <a:picLocks noChangeAspect="1"/>
          </p:cNvPicPr>
          <p:nvPr/>
        </p:nvPicPr>
        <p:blipFill>
          <a:blip r:embed="rId8"/>
          <a:stretch>
            <a:fillRect/>
          </a:stretch>
        </p:blipFill>
        <p:spPr>
          <a:xfrm>
            <a:off x="1802904" y="3759270"/>
            <a:ext cx="1076563" cy="27787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FEFBD8BD-43AE-4B4C-B1C6-F81C5BD81BE9}"/>
              </a:ext>
            </a:extLst>
          </p:cNvPr>
          <p:cNvPicPr>
            <a:picLocks noChangeAspect="1"/>
          </p:cNvPicPr>
          <p:nvPr/>
        </p:nvPicPr>
        <p:blipFill>
          <a:blip r:embed="rId9"/>
          <a:stretch>
            <a:fillRect/>
          </a:stretch>
        </p:blipFill>
        <p:spPr>
          <a:xfrm>
            <a:off x="4069608" y="3301843"/>
            <a:ext cx="269417" cy="833255"/>
          </a:xfrm>
          <a:prstGeom prst="rect">
            <a:avLst/>
          </a:prstGeom>
        </p:spPr>
      </p:pic>
      <p:pic>
        <p:nvPicPr>
          <p:cNvPr id="15" name="Picture 14" descr="A close - up of a vending machine&#10;&#10;Description automatically generated with low confidence">
            <a:extLst>
              <a:ext uri="{FF2B5EF4-FFF2-40B4-BE49-F238E27FC236}">
                <a16:creationId xmlns:a16="http://schemas.microsoft.com/office/drawing/2014/main" xmlns="" id="{705A3FDE-C634-4BBB-8A46-F75C2B9A0E4F}"/>
              </a:ext>
            </a:extLst>
          </p:cNvPr>
          <p:cNvPicPr>
            <a:picLocks noChangeAspect="1"/>
          </p:cNvPicPr>
          <p:nvPr/>
        </p:nvPicPr>
        <p:blipFill>
          <a:blip r:embed="rId10"/>
          <a:stretch>
            <a:fillRect/>
          </a:stretch>
        </p:blipFill>
        <p:spPr>
          <a:xfrm>
            <a:off x="4941558" y="3244822"/>
            <a:ext cx="315563" cy="90161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467B448F-083F-4D4F-916E-77736B51A6F8}"/>
              </a:ext>
            </a:extLst>
          </p:cNvPr>
          <p:cNvPicPr>
            <a:picLocks noChangeAspect="1"/>
          </p:cNvPicPr>
          <p:nvPr/>
        </p:nvPicPr>
        <p:blipFill>
          <a:blip r:embed="rId11"/>
          <a:stretch>
            <a:fillRect/>
          </a:stretch>
        </p:blipFill>
        <p:spPr>
          <a:xfrm>
            <a:off x="6525798" y="3394826"/>
            <a:ext cx="710078" cy="710078"/>
          </a:xfrm>
          <a:prstGeom prst="rect">
            <a:avLst/>
          </a:prstGeom>
        </p:spPr>
      </p:pic>
      <p:sp>
        <p:nvSpPr>
          <p:cNvPr id="18" name="TextBox 17">
            <a:extLst>
              <a:ext uri="{FF2B5EF4-FFF2-40B4-BE49-F238E27FC236}">
                <a16:creationId xmlns:a16="http://schemas.microsoft.com/office/drawing/2014/main" xmlns="" id="{074612B1-211C-4486-8927-EFF138BADA16}"/>
              </a:ext>
            </a:extLst>
          </p:cNvPr>
          <p:cNvSpPr txBox="1"/>
          <p:nvPr/>
        </p:nvSpPr>
        <p:spPr>
          <a:xfrm>
            <a:off x="2869704" y="371217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48600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6987"/>
            <a:ext cx="8686800" cy="541337"/>
          </a:xfrm>
        </p:spPr>
        <p:txBody>
          <a:bodyPr/>
          <a:lstStyle/>
          <a:p>
            <a:r>
              <a:rPr lang="fr-FR" sz="1600" dirty="0"/>
              <a:t>CROSSING WITH SOCIO DEMOGRAPHICS - </a:t>
            </a:r>
            <a:r>
              <a:rPr lang="fr-FR" sz="1600" dirty="0" err="1"/>
              <a:t>attractiveness</a:t>
            </a:r>
            <a:endParaRPr lang="fr-FR" sz="1100" dirty="0"/>
          </a:p>
        </p:txBody>
      </p:sp>
      <p:graphicFrame>
        <p:nvGraphicFramePr>
          <p:cNvPr id="13" name="Content Placeholder 4"/>
          <p:cNvGraphicFramePr>
            <a:graphicFrameLocks noGrp="1"/>
          </p:cNvGraphicFramePr>
          <p:nvPr>
            <p:ph idx="4294967295"/>
            <p:extLst>
              <p:ext uri="{D42A27DB-BD31-4B8C-83A1-F6EECF244321}">
                <p14:modId xmlns:p14="http://schemas.microsoft.com/office/powerpoint/2010/main" val="3043505178"/>
              </p:ext>
            </p:extLst>
          </p:nvPr>
        </p:nvGraphicFramePr>
        <p:xfrm>
          <a:off x="528197" y="1069784"/>
          <a:ext cx="7453753" cy="3949891"/>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34048">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1427">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4.89</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4.76</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4.90</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1427">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5.02</a:t>
                      </a:r>
                    </a:p>
                  </a:txBody>
                  <a:tcPr marL="9525" marR="9525" marT="9525" marB="0" anchor="ctr"/>
                </a:tc>
                <a:extLst>
                  <a:ext uri="{0D108BD9-81ED-4DB2-BD59-A6C34878D82A}">
                    <a16:rowId xmlns:a16="http://schemas.microsoft.com/office/drawing/2014/main" xmlns="" val="10002"/>
                  </a:ext>
                </a:extLst>
              </a:tr>
              <a:tr h="150180">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34048">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1427">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4.38</a:t>
                      </a:r>
                    </a:p>
                  </a:txBody>
                  <a:tcPr marL="9525" marR="9525" marT="9525" marB="0" anchor="ctr"/>
                </a:tc>
                <a:extLst>
                  <a:ext uri="{0D108BD9-81ED-4DB2-BD59-A6C34878D82A}">
                    <a16:rowId xmlns:a16="http://schemas.microsoft.com/office/drawing/2014/main" xmlns="" val="10005"/>
                  </a:ext>
                </a:extLst>
              </a:tr>
              <a:tr h="161427">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extLst>
                  <a:ext uri="{0D108BD9-81ED-4DB2-BD59-A6C34878D82A}">
                    <a16:rowId xmlns:a16="http://schemas.microsoft.com/office/drawing/2014/main" xmlns="" val="10006"/>
                  </a:ext>
                </a:extLst>
              </a:tr>
              <a:tr h="161427">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5.19</a:t>
                      </a:r>
                    </a:p>
                  </a:txBody>
                  <a:tcPr marL="9525" marR="9525" marT="9525" marB="0" anchor="ctr"/>
                </a:tc>
                <a:extLst>
                  <a:ext uri="{0D108BD9-81ED-4DB2-BD59-A6C34878D82A}">
                    <a16:rowId xmlns:a16="http://schemas.microsoft.com/office/drawing/2014/main" xmlns="" val="10007"/>
                  </a:ext>
                </a:extLst>
              </a:tr>
              <a:tr h="161427">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extLst>
                  <a:ext uri="{0D108BD9-81ED-4DB2-BD59-A6C34878D82A}">
                    <a16:rowId xmlns:a16="http://schemas.microsoft.com/office/drawing/2014/main" xmlns="" val="10008"/>
                  </a:ext>
                </a:extLst>
              </a:tr>
              <a:tr h="150180">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34048">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1427">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extLst>
                  <a:ext uri="{0D108BD9-81ED-4DB2-BD59-A6C34878D82A}">
                    <a16:rowId xmlns:a16="http://schemas.microsoft.com/office/drawing/2014/main" xmlns="" val="10011"/>
                  </a:ext>
                </a:extLst>
              </a:tr>
              <a:tr h="20043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5.79</a:t>
                      </a:r>
                    </a:p>
                  </a:txBody>
                  <a:tcPr marL="9525" marR="9525" marT="9525" marB="0" anchor="ctr"/>
                </a:tc>
                <a:extLst>
                  <a:ext uri="{0D108BD9-81ED-4DB2-BD59-A6C34878D82A}">
                    <a16:rowId xmlns:a16="http://schemas.microsoft.com/office/drawing/2014/main" xmlns="" val="10012"/>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3.25</a:t>
                      </a:r>
                    </a:p>
                  </a:txBody>
                  <a:tcPr marL="9525" marR="9525" marT="9525" marB="0" anchor="ctr"/>
                </a:tc>
                <a:extLst>
                  <a:ext uri="{0D108BD9-81ED-4DB2-BD59-A6C34878D82A}">
                    <a16:rowId xmlns:a16="http://schemas.microsoft.com/office/drawing/2014/main" xmlns="" val="10013"/>
                  </a:ext>
                </a:extLst>
              </a:tr>
              <a:tr h="161696">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extLst>
                  <a:ext uri="{0D108BD9-81ED-4DB2-BD59-A6C34878D82A}">
                    <a16:rowId xmlns:a16="http://schemas.microsoft.com/office/drawing/2014/main" xmlns="" val="10014"/>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4.13</a:t>
                      </a:r>
                    </a:p>
                  </a:txBody>
                  <a:tcPr marL="9525" marR="9525" marT="9525" marB="0" anchor="ctr"/>
                </a:tc>
                <a:extLst>
                  <a:ext uri="{0D108BD9-81ED-4DB2-BD59-A6C34878D82A}">
                    <a16:rowId xmlns:a16="http://schemas.microsoft.com/office/drawing/2014/main" xmlns="" val="10015"/>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6.40</a:t>
                      </a:r>
                    </a:p>
                  </a:txBody>
                  <a:tcPr marL="9525" marR="9525" marT="9525" marB="0" anchor="ctr"/>
                </a:tc>
                <a:extLst>
                  <a:ext uri="{0D108BD9-81ED-4DB2-BD59-A6C34878D82A}">
                    <a16:rowId xmlns:a16="http://schemas.microsoft.com/office/drawing/2014/main" xmlns="" val="10016"/>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4.13</a:t>
                      </a:r>
                    </a:p>
                  </a:txBody>
                  <a:tcPr marL="9525" marR="9525" marT="9525" marB="0" anchor="ctr"/>
                </a:tc>
                <a:extLst>
                  <a:ext uri="{0D108BD9-81ED-4DB2-BD59-A6C34878D82A}">
                    <a16:rowId xmlns:a16="http://schemas.microsoft.com/office/drawing/2014/main" xmlns="" val="10017"/>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8"/>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5.82</a:t>
                      </a:r>
                    </a:p>
                  </a:txBody>
                  <a:tcPr marL="9525" marR="9525" marT="9525" marB="0" anchor="ctr"/>
                </a:tc>
                <a:extLst>
                  <a:ext uri="{0D108BD9-81ED-4DB2-BD59-A6C34878D82A}">
                    <a16:rowId xmlns:a16="http://schemas.microsoft.com/office/drawing/2014/main" xmlns="" val="10019"/>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extLst>
                  <a:ext uri="{0D108BD9-81ED-4DB2-BD59-A6C34878D82A}">
                    <a16:rowId xmlns:a16="http://schemas.microsoft.com/office/drawing/2014/main" xmlns="" val="10020"/>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4.80</a:t>
                      </a:r>
                    </a:p>
                  </a:txBody>
                  <a:tcPr marL="9525" marR="9525" marT="9525" marB="0" anchor="ctr"/>
                </a:tc>
                <a:extLst>
                  <a:ext uri="{0D108BD9-81ED-4DB2-BD59-A6C34878D82A}">
                    <a16:rowId xmlns:a16="http://schemas.microsoft.com/office/drawing/2014/main" xmlns="" val="10021"/>
                  </a:ext>
                </a:extLst>
              </a:tr>
              <a:tr h="161696">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extLst>
                  <a:ext uri="{0D108BD9-81ED-4DB2-BD59-A6C34878D82A}">
                    <a16:rowId xmlns:a16="http://schemas.microsoft.com/office/drawing/2014/main" xmlns="" val="10022"/>
                  </a:ext>
                </a:extLst>
              </a:tr>
            </a:tbl>
          </a:graphicData>
        </a:graphic>
      </p:graphicFrame>
      <p:pic>
        <p:nvPicPr>
          <p:cNvPr id="4" name="Picture 3" descr="Calendar&#10;&#10;Description automatically generated">
            <a:extLst>
              <a:ext uri="{FF2B5EF4-FFF2-40B4-BE49-F238E27FC236}">
                <a16:creationId xmlns:a16="http://schemas.microsoft.com/office/drawing/2014/main" xmlns="" id="{DC2E3314-7AC6-4E98-A5C9-5B11512CC6FA}"/>
              </a:ext>
            </a:extLst>
          </p:cNvPr>
          <p:cNvPicPr>
            <a:picLocks noChangeAspect="1"/>
          </p:cNvPicPr>
          <p:nvPr/>
        </p:nvPicPr>
        <p:blipFill>
          <a:blip r:embed="rId3"/>
          <a:stretch>
            <a:fillRect/>
          </a:stretch>
        </p:blipFill>
        <p:spPr>
          <a:xfrm>
            <a:off x="7000682" y="612653"/>
            <a:ext cx="1065868" cy="599574"/>
          </a:xfrm>
          <a:prstGeom prst="rect">
            <a:avLst/>
          </a:prstGeom>
        </p:spPr>
      </p:pic>
      <p:pic>
        <p:nvPicPr>
          <p:cNvPr id="5" name="Picture 4">
            <a:extLst>
              <a:ext uri="{FF2B5EF4-FFF2-40B4-BE49-F238E27FC236}">
                <a16:creationId xmlns:a16="http://schemas.microsoft.com/office/drawing/2014/main" xmlns="" id="{6C86AC2A-2B8B-4EE8-BC43-6EF2027CD876}"/>
              </a:ext>
            </a:extLst>
          </p:cNvPr>
          <p:cNvPicPr>
            <a:picLocks noChangeAspect="1"/>
          </p:cNvPicPr>
          <p:nvPr/>
        </p:nvPicPr>
        <p:blipFill>
          <a:blip r:embed="rId4"/>
          <a:stretch>
            <a:fillRect/>
          </a:stretch>
        </p:blipFill>
        <p:spPr>
          <a:xfrm>
            <a:off x="5518393" y="597734"/>
            <a:ext cx="625476" cy="625476"/>
          </a:xfrm>
          <a:prstGeom prst="rect">
            <a:avLst/>
          </a:prstGeom>
        </p:spPr>
      </p:pic>
      <p:pic>
        <p:nvPicPr>
          <p:cNvPr id="6" name="Picture 5" descr="Text, letter&#10;&#10;Description automatically generated">
            <a:extLst>
              <a:ext uri="{FF2B5EF4-FFF2-40B4-BE49-F238E27FC236}">
                <a16:creationId xmlns:a16="http://schemas.microsoft.com/office/drawing/2014/main" xmlns="" id="{70B232FF-79B3-484A-9349-001BE7A690B0}"/>
              </a:ext>
            </a:extLst>
          </p:cNvPr>
          <p:cNvPicPr>
            <a:picLocks noChangeAspect="1"/>
          </p:cNvPicPr>
          <p:nvPr/>
        </p:nvPicPr>
        <p:blipFill>
          <a:blip r:embed="rId5"/>
          <a:stretch>
            <a:fillRect/>
          </a:stretch>
        </p:blipFill>
        <p:spPr>
          <a:xfrm>
            <a:off x="1965646" y="739629"/>
            <a:ext cx="900026" cy="232305"/>
          </a:xfrm>
          <a:prstGeom prst="rect">
            <a:avLst/>
          </a:prstGeom>
        </p:spPr>
      </p:pic>
      <p:pic>
        <p:nvPicPr>
          <p:cNvPr id="7" name="Picture 6" descr="A picture containing text&#10;&#10;Description automatically generated">
            <a:extLst>
              <a:ext uri="{FF2B5EF4-FFF2-40B4-BE49-F238E27FC236}">
                <a16:creationId xmlns:a16="http://schemas.microsoft.com/office/drawing/2014/main" xmlns="" id="{2F8B3E6E-D9A9-43E0-A854-CB67F7943FBB}"/>
              </a:ext>
            </a:extLst>
          </p:cNvPr>
          <p:cNvPicPr>
            <a:picLocks noChangeAspect="1"/>
          </p:cNvPicPr>
          <p:nvPr/>
        </p:nvPicPr>
        <p:blipFill>
          <a:blip r:embed="rId6"/>
          <a:stretch>
            <a:fillRect/>
          </a:stretch>
        </p:blipFill>
        <p:spPr>
          <a:xfrm>
            <a:off x="4038600" y="539311"/>
            <a:ext cx="212185" cy="656245"/>
          </a:xfrm>
          <a:prstGeom prst="rect">
            <a:avLst/>
          </a:prstGeom>
        </p:spPr>
      </p:pic>
      <p:pic>
        <p:nvPicPr>
          <p:cNvPr id="8" name="Picture 7" descr="A close - up of a vending machine&#10;&#10;Description automatically generated with low confidence">
            <a:extLst>
              <a:ext uri="{FF2B5EF4-FFF2-40B4-BE49-F238E27FC236}">
                <a16:creationId xmlns:a16="http://schemas.microsoft.com/office/drawing/2014/main" xmlns="" id="{493EBB88-6F29-41FF-A457-BF3A8715A139}"/>
              </a:ext>
            </a:extLst>
          </p:cNvPr>
          <p:cNvPicPr>
            <a:picLocks noChangeAspect="1"/>
          </p:cNvPicPr>
          <p:nvPr/>
        </p:nvPicPr>
        <p:blipFill>
          <a:blip r:embed="rId7"/>
          <a:stretch>
            <a:fillRect/>
          </a:stretch>
        </p:blipFill>
        <p:spPr>
          <a:xfrm>
            <a:off x="4844901" y="545006"/>
            <a:ext cx="248529" cy="71007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xmlns="" id="{87A7CEFF-612B-4C83-9D4B-A3709A10ECAC}"/>
              </a:ext>
            </a:extLst>
          </p:cNvPr>
          <p:cNvPicPr>
            <a:picLocks noChangeAspect="1"/>
          </p:cNvPicPr>
          <p:nvPr/>
        </p:nvPicPr>
        <p:blipFill>
          <a:blip r:embed="rId8"/>
          <a:stretch>
            <a:fillRect/>
          </a:stretch>
        </p:blipFill>
        <p:spPr>
          <a:xfrm>
            <a:off x="6378914" y="617881"/>
            <a:ext cx="630158" cy="630158"/>
          </a:xfrm>
          <a:prstGeom prst="rect">
            <a:avLst/>
          </a:prstGeom>
        </p:spPr>
      </p:pic>
      <p:sp>
        <p:nvSpPr>
          <p:cNvPr id="10" name="TextBox 9">
            <a:extLst>
              <a:ext uri="{FF2B5EF4-FFF2-40B4-BE49-F238E27FC236}">
                <a16:creationId xmlns:a16="http://schemas.microsoft.com/office/drawing/2014/main" xmlns="" id="{66F28571-272B-4B7D-A25B-19ABF3CB90CB}"/>
              </a:ext>
            </a:extLst>
          </p:cNvPr>
          <p:cNvSpPr txBox="1"/>
          <p:nvPr/>
        </p:nvSpPr>
        <p:spPr>
          <a:xfrm>
            <a:off x="2872529" y="669750"/>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4196803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616239" y="935989"/>
            <a:ext cx="7527762" cy="276999"/>
          </a:xfrm>
          <a:prstGeom prst="rect">
            <a:avLst/>
          </a:prstGeom>
          <a:solidFill>
            <a:srgbClr val="FFFFFF"/>
          </a:solidFill>
          <a:ln>
            <a:noFill/>
          </a:ln>
        </p:spPr>
        <p:txBody>
          <a:bodyPr wrap="square" lIns="36000" rIns="36000" rtlCol="0">
            <a:spAutoFit/>
          </a:bodyPr>
          <a:lstStyle/>
          <a:p>
            <a:r>
              <a:rPr lang="en-US" sz="1200" b="1" dirty="0"/>
              <a:t>Can you indicate to what extent you find this product innovative?</a:t>
            </a:r>
            <a:endParaRPr lang="en-US" sz="900" b="1" i="1" dirty="0"/>
          </a:p>
        </p:txBody>
      </p:sp>
      <p:sp>
        <p:nvSpPr>
          <p:cNvPr id="7" name="TextBox 4"/>
          <p:cNvSpPr txBox="1"/>
          <p:nvPr/>
        </p:nvSpPr>
        <p:spPr>
          <a:xfrm>
            <a:off x="152400" y="2993797"/>
            <a:ext cx="2342962" cy="646331"/>
          </a:xfrm>
          <a:prstGeom prst="rect">
            <a:avLst/>
          </a:prstGeom>
          <a:noFill/>
        </p:spPr>
        <p:txBody>
          <a:bodyPr wrap="square" rtlCol="0">
            <a:spAutoFit/>
          </a:bodyPr>
          <a:lstStyle/>
          <a:p>
            <a:pPr>
              <a:defRPr/>
            </a:pPr>
            <a:r>
              <a:rPr lang="en-US" sz="900" dirty="0"/>
              <a:t>N=103</a:t>
            </a:r>
          </a:p>
          <a:p>
            <a:pPr>
              <a:defRPr/>
            </a:pPr>
            <a:r>
              <a:rPr lang="en-US" sz="900" dirty="0"/>
              <a:t>Scale :</a:t>
            </a:r>
          </a:p>
          <a:p>
            <a:pPr>
              <a:defRPr/>
            </a:pPr>
            <a:r>
              <a:rPr lang="en-US" sz="900" dirty="0"/>
              <a:t>0= </a:t>
            </a:r>
            <a:r>
              <a:rPr lang="fr-FR" sz="900" dirty="0"/>
              <a:t>not at all </a:t>
            </a:r>
            <a:r>
              <a:rPr lang="fr-FR" sz="900" dirty="0" err="1"/>
              <a:t>innovative</a:t>
            </a:r>
            <a:endParaRPr lang="en-US" sz="600" i="1" dirty="0"/>
          </a:p>
          <a:p>
            <a:pPr>
              <a:defRPr/>
            </a:pPr>
            <a:r>
              <a:rPr lang="en-US" sz="900" dirty="0"/>
              <a:t>10= very innovative</a:t>
            </a:r>
            <a:endParaRPr lang="en-US" sz="700" i="1" dirty="0"/>
          </a:p>
        </p:txBody>
      </p:sp>
      <p:sp>
        <p:nvSpPr>
          <p:cNvPr id="16" name="Title 2"/>
          <p:cNvSpPr>
            <a:spLocks noGrp="1"/>
          </p:cNvSpPr>
          <p:nvPr>
            <p:ph type="title"/>
          </p:nvPr>
        </p:nvSpPr>
        <p:spPr>
          <a:xfrm>
            <a:off x="593725" y="209550"/>
            <a:ext cx="8165592" cy="428625"/>
          </a:xfrm>
        </p:spPr>
        <p:txBody>
          <a:bodyPr/>
          <a:lstStyle/>
          <a:p>
            <a:r>
              <a:rPr lang="fr-FR" sz="3200" dirty="0"/>
              <a:t>innovation</a:t>
            </a:r>
          </a:p>
        </p:txBody>
      </p:sp>
      <p:graphicFrame>
        <p:nvGraphicFramePr>
          <p:cNvPr id="12" name="Chart 2"/>
          <p:cNvGraphicFramePr/>
          <p:nvPr>
            <p:custDataLst>
              <p:tags r:id="rId1"/>
            </p:custDataLst>
            <p:extLst>
              <p:ext uri="{D42A27DB-BD31-4B8C-83A1-F6EECF244321}">
                <p14:modId xmlns:p14="http://schemas.microsoft.com/office/powerpoint/2010/main" val="3347822984"/>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5" name="Rectangle 14"/>
          <p:cNvSpPr/>
          <p:nvPr/>
        </p:nvSpPr>
        <p:spPr>
          <a:xfrm>
            <a:off x="7391400" y="4377112"/>
            <a:ext cx="1371600" cy="430887"/>
          </a:xfrm>
          <a:prstGeom prst="rect">
            <a:avLst/>
          </a:prstGeom>
        </p:spPr>
        <p:txBody>
          <a:bodyPr wrap="square">
            <a:spAutoFit/>
          </a:bodyPr>
          <a:lstStyle/>
          <a:p>
            <a:r>
              <a:rPr lang="en-US" sz="800" b="1" i="1" dirty="0"/>
              <a:t>Benchmark: 5,57</a:t>
            </a:r>
          </a:p>
          <a:p>
            <a:r>
              <a:rPr lang="de-AT" sz="700" i="1" dirty="0"/>
              <a:t>Based on 127 products in the Slovenian market</a:t>
            </a:r>
            <a:endParaRPr lang="fr-FR" sz="800" i="1" dirty="0"/>
          </a:p>
        </p:txBody>
      </p:sp>
      <p:pic>
        <p:nvPicPr>
          <p:cNvPr id="8" name="Picture 7" descr="Calendar&#10;&#10;Description automatically generated">
            <a:extLst>
              <a:ext uri="{FF2B5EF4-FFF2-40B4-BE49-F238E27FC236}">
                <a16:creationId xmlns:a16="http://schemas.microsoft.com/office/drawing/2014/main" xmlns="" id="{92D046FF-41B8-4F39-9595-BCBCCB60680F}"/>
              </a:ext>
            </a:extLst>
          </p:cNvPr>
          <p:cNvPicPr>
            <a:picLocks noChangeAspect="1"/>
          </p:cNvPicPr>
          <p:nvPr/>
        </p:nvPicPr>
        <p:blipFill>
          <a:blip r:embed="rId6"/>
          <a:stretch>
            <a:fillRect/>
          </a:stretch>
        </p:blipFill>
        <p:spPr>
          <a:xfrm>
            <a:off x="7213104" y="3449066"/>
            <a:ext cx="1120238" cy="630158"/>
          </a:xfrm>
          <a:prstGeom prst="rect">
            <a:avLst/>
          </a:prstGeom>
        </p:spPr>
      </p:pic>
      <p:pic>
        <p:nvPicPr>
          <p:cNvPr id="9" name="Picture 8">
            <a:extLst>
              <a:ext uri="{FF2B5EF4-FFF2-40B4-BE49-F238E27FC236}">
                <a16:creationId xmlns:a16="http://schemas.microsoft.com/office/drawing/2014/main" xmlns="" id="{C83221D4-6A04-4CC3-B8D9-8DB3806913AF}"/>
              </a:ext>
            </a:extLst>
          </p:cNvPr>
          <p:cNvPicPr>
            <a:picLocks noChangeAspect="1"/>
          </p:cNvPicPr>
          <p:nvPr/>
        </p:nvPicPr>
        <p:blipFill>
          <a:blip r:embed="rId7"/>
          <a:stretch>
            <a:fillRect/>
          </a:stretch>
        </p:blipFill>
        <p:spPr>
          <a:xfrm>
            <a:off x="5619260" y="3383687"/>
            <a:ext cx="755644" cy="755644"/>
          </a:xfrm>
          <a:prstGeom prst="rect">
            <a:avLst/>
          </a:prstGeom>
        </p:spPr>
      </p:pic>
      <p:pic>
        <p:nvPicPr>
          <p:cNvPr id="10" name="Picture 9" descr="Text, letter&#10;&#10;Description automatically generated">
            <a:extLst>
              <a:ext uri="{FF2B5EF4-FFF2-40B4-BE49-F238E27FC236}">
                <a16:creationId xmlns:a16="http://schemas.microsoft.com/office/drawing/2014/main" xmlns="" id="{5E2CCF25-7564-43AE-AB20-D4B48FF833BA}"/>
              </a:ext>
            </a:extLst>
          </p:cNvPr>
          <p:cNvPicPr>
            <a:picLocks noChangeAspect="1"/>
          </p:cNvPicPr>
          <p:nvPr/>
        </p:nvPicPr>
        <p:blipFill>
          <a:blip r:embed="rId8"/>
          <a:stretch>
            <a:fillRect/>
          </a:stretch>
        </p:blipFill>
        <p:spPr>
          <a:xfrm>
            <a:off x="1802904" y="3759270"/>
            <a:ext cx="1076563" cy="277872"/>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xmlns="" id="{B1A64597-E631-446F-8445-FEDD76AF90C7}"/>
              </a:ext>
            </a:extLst>
          </p:cNvPr>
          <p:cNvPicPr>
            <a:picLocks noChangeAspect="1"/>
          </p:cNvPicPr>
          <p:nvPr/>
        </p:nvPicPr>
        <p:blipFill>
          <a:blip r:embed="rId9"/>
          <a:stretch>
            <a:fillRect/>
          </a:stretch>
        </p:blipFill>
        <p:spPr>
          <a:xfrm>
            <a:off x="4069608" y="3301843"/>
            <a:ext cx="269417" cy="833255"/>
          </a:xfrm>
          <a:prstGeom prst="rect">
            <a:avLst/>
          </a:prstGeom>
        </p:spPr>
      </p:pic>
      <p:pic>
        <p:nvPicPr>
          <p:cNvPr id="17" name="Picture 16" descr="A close - up of a vending machine&#10;&#10;Description automatically generated with low confidence">
            <a:extLst>
              <a:ext uri="{FF2B5EF4-FFF2-40B4-BE49-F238E27FC236}">
                <a16:creationId xmlns:a16="http://schemas.microsoft.com/office/drawing/2014/main" xmlns="" id="{D51A146B-252E-4E27-BACA-36F5A0D99C15}"/>
              </a:ext>
            </a:extLst>
          </p:cNvPr>
          <p:cNvPicPr>
            <a:picLocks noChangeAspect="1"/>
          </p:cNvPicPr>
          <p:nvPr/>
        </p:nvPicPr>
        <p:blipFill>
          <a:blip r:embed="rId10"/>
          <a:stretch>
            <a:fillRect/>
          </a:stretch>
        </p:blipFill>
        <p:spPr>
          <a:xfrm>
            <a:off x="4941558" y="3244822"/>
            <a:ext cx="315563" cy="90161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xmlns="" id="{01F8D326-10E8-41CB-AE9D-602AC928F939}"/>
              </a:ext>
            </a:extLst>
          </p:cNvPr>
          <p:cNvPicPr>
            <a:picLocks noChangeAspect="1"/>
          </p:cNvPicPr>
          <p:nvPr/>
        </p:nvPicPr>
        <p:blipFill>
          <a:blip r:embed="rId11"/>
          <a:stretch>
            <a:fillRect/>
          </a:stretch>
        </p:blipFill>
        <p:spPr>
          <a:xfrm>
            <a:off x="6525798" y="3394826"/>
            <a:ext cx="710078" cy="710078"/>
          </a:xfrm>
          <a:prstGeom prst="rect">
            <a:avLst/>
          </a:prstGeom>
        </p:spPr>
      </p:pic>
      <p:sp>
        <p:nvSpPr>
          <p:cNvPr id="19" name="TextBox 18">
            <a:extLst>
              <a:ext uri="{FF2B5EF4-FFF2-40B4-BE49-F238E27FC236}">
                <a16:creationId xmlns:a16="http://schemas.microsoft.com/office/drawing/2014/main" xmlns="" id="{777AD98F-59FA-4BD7-8516-A054C54925F7}"/>
              </a:ext>
            </a:extLst>
          </p:cNvPr>
          <p:cNvSpPr txBox="1"/>
          <p:nvPr/>
        </p:nvSpPr>
        <p:spPr>
          <a:xfrm>
            <a:off x="2869704" y="371217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3441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context</a:t>
            </a:r>
          </a:p>
        </p:txBody>
      </p:sp>
      <p:sp>
        <p:nvSpPr>
          <p:cNvPr id="6" name="Espace réservé du contenu 3"/>
          <p:cNvSpPr>
            <a:spLocks noGrp="1"/>
          </p:cNvSpPr>
          <p:nvPr>
            <p:ph sz="quarter" idx="14"/>
          </p:nvPr>
        </p:nvSpPr>
        <p:spPr>
          <a:xfrm>
            <a:off x="594360" y="1200150"/>
            <a:ext cx="8165592" cy="3059906"/>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Arial"/>
                <a:ea typeface="+mn-ea"/>
                <a:cs typeface="Arial"/>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Arial"/>
                <a:ea typeface="+mn-ea"/>
                <a:cs typeface="Arial"/>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Arial"/>
                <a:ea typeface="+mn-ea"/>
                <a:cs typeface="Arial"/>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Arial"/>
                <a:ea typeface="+mn-ea"/>
                <a:cs typeface="Arial"/>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The logo “</a:t>
            </a:r>
            <a:r>
              <a:rPr lang="en-US" sz="1400" dirty="0">
                <a:solidFill>
                  <a:schemeClr val="accent1"/>
                </a:solidFill>
              </a:rPr>
              <a:t>Voted Product of the Year</a:t>
            </a:r>
            <a:r>
              <a:rPr lang="en-US" sz="1400" dirty="0"/>
              <a:t>”, which is used annually by dozens of products in European supermarkets and shops, is the result of a strict selection process and exists now as well for Private Label. Every year, (branded) manufacturers in more than 40 countries subject their renewed and innovative products to the strict judgement of consumers.</a:t>
            </a:r>
          </a:p>
          <a:p>
            <a:endParaRPr lang="en-US" sz="1400" dirty="0"/>
          </a:p>
          <a:p>
            <a:pPr>
              <a:spcBef>
                <a:spcPts val="200"/>
              </a:spcBef>
              <a:spcAft>
                <a:spcPts val="600"/>
              </a:spcAft>
            </a:pPr>
            <a:r>
              <a:rPr lang="en-US" sz="1400" dirty="0"/>
              <a:t>In Slovenia, more than thousand people give their opinion on products that are submitted to them and elect their Products of the Year. This is the case in multiple categories: personal hygiene, household cleaning, accessories, etc. The logo displayed on their packaging reflects the novelty and innovation that these hundreds of consumers have noticed and judged later on.</a:t>
            </a:r>
          </a:p>
          <a:p>
            <a:pPr>
              <a:spcBef>
                <a:spcPts val="200"/>
              </a:spcBef>
              <a:spcAft>
                <a:spcPts val="600"/>
              </a:spcAft>
            </a:pPr>
            <a:endParaRPr lang="en-US" sz="1400" dirty="0"/>
          </a:p>
          <a:p>
            <a:pPr>
              <a:spcBef>
                <a:spcPts val="200"/>
              </a:spcBef>
              <a:spcAft>
                <a:spcPts val="600"/>
              </a:spcAft>
            </a:pPr>
            <a:r>
              <a:rPr lang="en-US" sz="1400" dirty="0"/>
              <a:t>Each product is </a:t>
            </a:r>
            <a:r>
              <a:rPr lang="en-US" sz="1400" dirty="0">
                <a:solidFill>
                  <a:schemeClr val="accent1"/>
                </a:solidFill>
              </a:rPr>
              <a:t>evaluated individually</a:t>
            </a:r>
            <a:r>
              <a:rPr lang="en-US" sz="1400" dirty="0"/>
              <a:t> and its results are compared to the participating products in its category.</a:t>
            </a:r>
            <a:r>
              <a:rPr lang="fr-FR" sz="1400" dirty="0"/>
              <a:t/>
            </a:r>
            <a:br>
              <a:rPr lang="fr-FR" sz="1400" dirty="0"/>
            </a:br>
            <a:endParaRPr lang="en-GB" sz="1400" i="1" dirty="0"/>
          </a:p>
        </p:txBody>
      </p:sp>
    </p:spTree>
    <p:extLst>
      <p:ext uri="{BB962C8B-B14F-4D97-AF65-F5344CB8AC3E}">
        <p14:creationId xmlns:p14="http://schemas.microsoft.com/office/powerpoint/2010/main" val="165727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2695673869"/>
              </p:ext>
            </p:extLst>
          </p:nvPr>
        </p:nvGraphicFramePr>
        <p:xfrm>
          <a:off x="528197" y="1069784"/>
          <a:ext cx="7453753" cy="3950213"/>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29090">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607">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4.76</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4.10</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3.95</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4.12</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4.56</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4.61</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607">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4.44</a:t>
                      </a:r>
                    </a:p>
                  </a:txBody>
                  <a:tcPr marL="9525" marR="9525" marT="9525" marB="0" anchor="ctr"/>
                </a:tc>
                <a:extLst>
                  <a:ext uri="{0D108BD9-81ED-4DB2-BD59-A6C34878D82A}">
                    <a16:rowId xmlns:a16="http://schemas.microsoft.com/office/drawing/2014/main" xmlns="" val="10002"/>
                  </a:ext>
                </a:extLst>
              </a:tr>
              <a:tr h="147000">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9090">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607">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3.75</a:t>
                      </a:r>
                    </a:p>
                  </a:txBody>
                  <a:tcPr marL="9525" marR="9525" marT="9525" marB="0" anchor="ctr"/>
                </a:tc>
                <a:extLst>
                  <a:ext uri="{0D108BD9-81ED-4DB2-BD59-A6C34878D82A}">
                    <a16:rowId xmlns:a16="http://schemas.microsoft.com/office/drawing/2014/main" xmlns="" val="10005"/>
                  </a:ext>
                </a:extLst>
              </a:tr>
              <a:tr h="162607">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4.26</a:t>
                      </a:r>
                    </a:p>
                  </a:txBody>
                  <a:tcPr marL="9525" marR="9525" marT="9525" marB="0" anchor="ctr"/>
                </a:tc>
                <a:extLst>
                  <a:ext uri="{0D108BD9-81ED-4DB2-BD59-A6C34878D82A}">
                    <a16:rowId xmlns:a16="http://schemas.microsoft.com/office/drawing/2014/main" xmlns="" val="10006"/>
                  </a:ext>
                </a:extLst>
              </a:tr>
              <a:tr h="162607">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4.92</a:t>
                      </a:r>
                    </a:p>
                  </a:txBody>
                  <a:tcPr marL="9525" marR="9525" marT="9525" marB="0" anchor="ctr"/>
                </a:tc>
                <a:extLst>
                  <a:ext uri="{0D108BD9-81ED-4DB2-BD59-A6C34878D82A}">
                    <a16:rowId xmlns:a16="http://schemas.microsoft.com/office/drawing/2014/main" xmlns="" val="10007"/>
                  </a:ext>
                </a:extLst>
              </a:tr>
              <a:tr h="162607">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4.82</a:t>
                      </a:r>
                    </a:p>
                  </a:txBody>
                  <a:tcPr marL="9525" marR="9525" marT="9525" marB="0" anchor="ctr"/>
                </a:tc>
                <a:extLst>
                  <a:ext uri="{0D108BD9-81ED-4DB2-BD59-A6C34878D82A}">
                    <a16:rowId xmlns:a16="http://schemas.microsoft.com/office/drawing/2014/main" xmlns="" val="10008"/>
                  </a:ext>
                </a:extLst>
              </a:tr>
              <a:tr h="147000">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9090">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607">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extLst>
                  <a:ext uri="{0D108BD9-81ED-4DB2-BD59-A6C34878D82A}">
                    <a16:rowId xmlns:a16="http://schemas.microsoft.com/office/drawing/2014/main" xmlns="" val="10011"/>
                  </a:ext>
                </a:extLst>
              </a:tr>
              <a:tr h="201904">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extLst>
                  <a:ext uri="{0D108BD9-81ED-4DB2-BD59-A6C34878D82A}">
                    <a16:rowId xmlns:a16="http://schemas.microsoft.com/office/drawing/2014/main" xmlns="" val="10012"/>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2.45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2.25</a:t>
                      </a:r>
                    </a:p>
                  </a:txBody>
                  <a:tcPr marL="9525" marR="9525" marT="9525" marB="0" anchor="ctr"/>
                </a:tc>
                <a:extLst>
                  <a:ext uri="{0D108BD9-81ED-4DB2-BD59-A6C34878D82A}">
                    <a16:rowId xmlns:a16="http://schemas.microsoft.com/office/drawing/2014/main" xmlns="" val="10013"/>
                  </a:ext>
                </a:extLst>
              </a:tr>
              <a:tr h="162879">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extLst>
                  <a:ext uri="{0D108BD9-81ED-4DB2-BD59-A6C34878D82A}">
                    <a16:rowId xmlns:a16="http://schemas.microsoft.com/office/drawing/2014/main" xmlns="" val="10014"/>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3.56</a:t>
                      </a:r>
                    </a:p>
                  </a:txBody>
                  <a:tcPr marL="9525" marR="9525" marT="9525" marB="0" anchor="ctr"/>
                </a:tc>
                <a:extLst>
                  <a:ext uri="{0D108BD9-81ED-4DB2-BD59-A6C34878D82A}">
                    <a16:rowId xmlns:a16="http://schemas.microsoft.com/office/drawing/2014/main" xmlns="" val="10015"/>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5.80</a:t>
                      </a:r>
                    </a:p>
                  </a:txBody>
                  <a:tcPr marL="9525" marR="9525" marT="9525" marB="0" anchor="ctr"/>
                </a:tc>
                <a:extLst>
                  <a:ext uri="{0D108BD9-81ED-4DB2-BD59-A6C34878D82A}">
                    <a16:rowId xmlns:a16="http://schemas.microsoft.com/office/drawing/2014/main" xmlns="" val="10016"/>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3.75</a:t>
                      </a:r>
                    </a:p>
                  </a:txBody>
                  <a:tcPr marL="9525" marR="9525" marT="9525" marB="0" anchor="ctr"/>
                </a:tc>
                <a:extLst>
                  <a:ext uri="{0D108BD9-81ED-4DB2-BD59-A6C34878D82A}">
                    <a16:rowId xmlns:a16="http://schemas.microsoft.com/office/drawing/2014/main" xmlns="" val="10017"/>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8"/>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5.24</a:t>
                      </a:r>
                    </a:p>
                  </a:txBody>
                  <a:tcPr marL="9525" marR="9525" marT="9525" marB="0" anchor="ctr"/>
                </a:tc>
                <a:extLst>
                  <a:ext uri="{0D108BD9-81ED-4DB2-BD59-A6C34878D82A}">
                    <a16:rowId xmlns:a16="http://schemas.microsoft.com/office/drawing/2014/main" xmlns="" val="10019"/>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4.92</a:t>
                      </a:r>
                    </a:p>
                  </a:txBody>
                  <a:tcPr marL="9525" marR="9525" marT="9525" marB="0" anchor="ctr"/>
                </a:tc>
                <a:extLst>
                  <a:ext uri="{0D108BD9-81ED-4DB2-BD59-A6C34878D82A}">
                    <a16:rowId xmlns:a16="http://schemas.microsoft.com/office/drawing/2014/main" xmlns="" val="10020"/>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extLst>
                  <a:ext uri="{0D108BD9-81ED-4DB2-BD59-A6C34878D82A}">
                    <a16:rowId xmlns:a16="http://schemas.microsoft.com/office/drawing/2014/main" xmlns="" val="10021"/>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2.83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4.17</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innovation</a:t>
            </a:r>
            <a:endParaRPr lang="fr-FR" sz="1100" dirty="0"/>
          </a:p>
        </p:txBody>
      </p:sp>
      <p:pic>
        <p:nvPicPr>
          <p:cNvPr id="4" name="Picture 3" descr="Calendar&#10;&#10;Description automatically generated">
            <a:extLst>
              <a:ext uri="{FF2B5EF4-FFF2-40B4-BE49-F238E27FC236}">
                <a16:creationId xmlns:a16="http://schemas.microsoft.com/office/drawing/2014/main" xmlns="" id="{D99A0855-03D9-4F4B-A502-F788CAEA5C9C}"/>
              </a:ext>
            </a:extLst>
          </p:cNvPr>
          <p:cNvPicPr>
            <a:picLocks noChangeAspect="1"/>
          </p:cNvPicPr>
          <p:nvPr/>
        </p:nvPicPr>
        <p:blipFill>
          <a:blip r:embed="rId3"/>
          <a:stretch>
            <a:fillRect/>
          </a:stretch>
        </p:blipFill>
        <p:spPr>
          <a:xfrm>
            <a:off x="7000682" y="612653"/>
            <a:ext cx="1065868" cy="599574"/>
          </a:xfrm>
          <a:prstGeom prst="rect">
            <a:avLst/>
          </a:prstGeom>
        </p:spPr>
      </p:pic>
      <p:pic>
        <p:nvPicPr>
          <p:cNvPr id="5" name="Picture 4">
            <a:extLst>
              <a:ext uri="{FF2B5EF4-FFF2-40B4-BE49-F238E27FC236}">
                <a16:creationId xmlns:a16="http://schemas.microsoft.com/office/drawing/2014/main" xmlns="" id="{53547ED4-04F8-4091-B752-D92CED69D8E2}"/>
              </a:ext>
            </a:extLst>
          </p:cNvPr>
          <p:cNvPicPr>
            <a:picLocks noChangeAspect="1"/>
          </p:cNvPicPr>
          <p:nvPr/>
        </p:nvPicPr>
        <p:blipFill>
          <a:blip r:embed="rId4"/>
          <a:stretch>
            <a:fillRect/>
          </a:stretch>
        </p:blipFill>
        <p:spPr>
          <a:xfrm>
            <a:off x="5518393" y="597734"/>
            <a:ext cx="625476" cy="625476"/>
          </a:xfrm>
          <a:prstGeom prst="rect">
            <a:avLst/>
          </a:prstGeom>
        </p:spPr>
      </p:pic>
      <p:pic>
        <p:nvPicPr>
          <p:cNvPr id="6" name="Picture 5" descr="Text, letter&#10;&#10;Description automatically generated">
            <a:extLst>
              <a:ext uri="{FF2B5EF4-FFF2-40B4-BE49-F238E27FC236}">
                <a16:creationId xmlns:a16="http://schemas.microsoft.com/office/drawing/2014/main" xmlns="" id="{4661F7D3-2EB3-48B8-B9B2-B030694A7857}"/>
              </a:ext>
            </a:extLst>
          </p:cNvPr>
          <p:cNvPicPr>
            <a:picLocks noChangeAspect="1"/>
          </p:cNvPicPr>
          <p:nvPr/>
        </p:nvPicPr>
        <p:blipFill>
          <a:blip r:embed="rId5"/>
          <a:stretch>
            <a:fillRect/>
          </a:stretch>
        </p:blipFill>
        <p:spPr>
          <a:xfrm>
            <a:off x="1965646" y="739629"/>
            <a:ext cx="900026" cy="23230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xmlns="" id="{BCA014A0-923F-490B-A60B-4921A81E4A63}"/>
              </a:ext>
            </a:extLst>
          </p:cNvPr>
          <p:cNvPicPr>
            <a:picLocks noChangeAspect="1"/>
          </p:cNvPicPr>
          <p:nvPr/>
        </p:nvPicPr>
        <p:blipFill>
          <a:blip r:embed="rId6"/>
          <a:stretch>
            <a:fillRect/>
          </a:stretch>
        </p:blipFill>
        <p:spPr>
          <a:xfrm>
            <a:off x="4038600" y="539311"/>
            <a:ext cx="212185" cy="656245"/>
          </a:xfrm>
          <a:prstGeom prst="rect">
            <a:avLst/>
          </a:prstGeom>
        </p:spPr>
      </p:pic>
      <p:pic>
        <p:nvPicPr>
          <p:cNvPr id="9" name="Picture 8" descr="A close - up of a vending machine&#10;&#10;Description automatically generated with low confidence">
            <a:extLst>
              <a:ext uri="{FF2B5EF4-FFF2-40B4-BE49-F238E27FC236}">
                <a16:creationId xmlns:a16="http://schemas.microsoft.com/office/drawing/2014/main" xmlns="" id="{E68B5DD8-5CA1-419A-9FEE-C2B22B29C978}"/>
              </a:ext>
            </a:extLst>
          </p:cNvPr>
          <p:cNvPicPr>
            <a:picLocks noChangeAspect="1"/>
          </p:cNvPicPr>
          <p:nvPr/>
        </p:nvPicPr>
        <p:blipFill>
          <a:blip r:embed="rId7"/>
          <a:stretch>
            <a:fillRect/>
          </a:stretch>
        </p:blipFill>
        <p:spPr>
          <a:xfrm>
            <a:off x="4844901" y="545006"/>
            <a:ext cx="248529" cy="71007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F7DF4C8E-AAD1-415D-A901-7985F4DC5DA5}"/>
              </a:ext>
            </a:extLst>
          </p:cNvPr>
          <p:cNvPicPr>
            <a:picLocks noChangeAspect="1"/>
          </p:cNvPicPr>
          <p:nvPr/>
        </p:nvPicPr>
        <p:blipFill>
          <a:blip r:embed="rId8"/>
          <a:stretch>
            <a:fillRect/>
          </a:stretch>
        </p:blipFill>
        <p:spPr>
          <a:xfrm>
            <a:off x="6378914" y="617881"/>
            <a:ext cx="630158" cy="630158"/>
          </a:xfrm>
          <a:prstGeom prst="rect">
            <a:avLst/>
          </a:prstGeom>
        </p:spPr>
      </p:pic>
      <p:sp>
        <p:nvSpPr>
          <p:cNvPr id="11" name="TextBox 10">
            <a:extLst>
              <a:ext uri="{FF2B5EF4-FFF2-40B4-BE49-F238E27FC236}">
                <a16:creationId xmlns:a16="http://schemas.microsoft.com/office/drawing/2014/main" xmlns="" id="{40DE7063-2C28-45EC-B82F-B261018C2450}"/>
              </a:ext>
            </a:extLst>
          </p:cNvPr>
          <p:cNvSpPr txBox="1"/>
          <p:nvPr/>
        </p:nvSpPr>
        <p:spPr>
          <a:xfrm>
            <a:off x="2872529" y="669750"/>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490607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
          <p:cNvSpPr txBox="1"/>
          <p:nvPr/>
        </p:nvSpPr>
        <p:spPr>
          <a:xfrm>
            <a:off x="1717263" y="935989"/>
            <a:ext cx="6893337" cy="276999"/>
          </a:xfrm>
          <a:prstGeom prst="rect">
            <a:avLst/>
          </a:prstGeom>
          <a:solidFill>
            <a:srgbClr val="FFFFFF"/>
          </a:solidFill>
          <a:ln>
            <a:noFill/>
          </a:ln>
        </p:spPr>
        <p:txBody>
          <a:bodyPr wrap="square" lIns="36000" rIns="36000" rtlCol="0">
            <a:spAutoFit/>
          </a:bodyPr>
          <a:lstStyle/>
          <a:p>
            <a:r>
              <a:rPr lang="en-US" sz="1200" b="1" dirty="0"/>
              <a:t>Can you indicate to what extent you intend to purchase this product?</a:t>
            </a:r>
            <a:r>
              <a:rPr lang="fr-FR" sz="1200" b="1" dirty="0"/>
              <a:t> </a:t>
            </a:r>
          </a:p>
        </p:txBody>
      </p:sp>
      <p:sp>
        <p:nvSpPr>
          <p:cNvPr id="16" name="Title 2"/>
          <p:cNvSpPr>
            <a:spLocks noGrp="1"/>
          </p:cNvSpPr>
          <p:nvPr>
            <p:ph type="title"/>
          </p:nvPr>
        </p:nvSpPr>
        <p:spPr>
          <a:xfrm>
            <a:off x="593725" y="209550"/>
            <a:ext cx="8165592" cy="428625"/>
          </a:xfrm>
        </p:spPr>
        <p:txBody>
          <a:bodyPr/>
          <a:lstStyle/>
          <a:p>
            <a:r>
              <a:rPr lang="fr-FR" sz="3200" dirty="0" err="1"/>
              <a:t>PURCHase</a:t>
            </a:r>
            <a:r>
              <a:rPr lang="fr-FR" sz="3200" dirty="0"/>
              <a:t> </a:t>
            </a:r>
            <a:r>
              <a:rPr lang="fr-FR" sz="3200" dirty="0" err="1"/>
              <a:t>intent</a:t>
            </a:r>
            <a:endParaRPr lang="fr-FR" sz="3200" dirty="0"/>
          </a:p>
        </p:txBody>
      </p:sp>
      <p:sp>
        <p:nvSpPr>
          <p:cNvPr id="27" name="TextBox 4"/>
          <p:cNvSpPr txBox="1"/>
          <p:nvPr/>
        </p:nvSpPr>
        <p:spPr>
          <a:xfrm>
            <a:off x="152400" y="2993797"/>
            <a:ext cx="2342962" cy="646331"/>
          </a:xfrm>
          <a:prstGeom prst="rect">
            <a:avLst/>
          </a:prstGeom>
          <a:noFill/>
        </p:spPr>
        <p:txBody>
          <a:bodyPr wrap="square" rtlCol="0">
            <a:spAutoFit/>
          </a:bodyPr>
          <a:lstStyle/>
          <a:p>
            <a:pPr>
              <a:defRPr/>
            </a:pPr>
            <a:r>
              <a:rPr lang="en-US" sz="900" dirty="0"/>
              <a:t>N=103</a:t>
            </a:r>
          </a:p>
          <a:p>
            <a:pPr>
              <a:defRPr/>
            </a:pPr>
            <a:r>
              <a:rPr lang="en-US" sz="900" dirty="0"/>
              <a:t>Scale :</a:t>
            </a:r>
          </a:p>
          <a:p>
            <a:pPr>
              <a:defRPr/>
            </a:pPr>
            <a:r>
              <a:rPr lang="en-US" sz="900" dirty="0"/>
              <a:t>0= I certainly would not buy</a:t>
            </a:r>
            <a:endParaRPr lang="en-US" sz="600" i="1" dirty="0"/>
          </a:p>
          <a:p>
            <a:pPr>
              <a:defRPr/>
            </a:pPr>
            <a:r>
              <a:rPr lang="en-US" sz="900" dirty="0"/>
              <a:t>10= I would definitely buy</a:t>
            </a:r>
            <a:endParaRPr lang="en-US" sz="700" i="1" dirty="0"/>
          </a:p>
        </p:txBody>
      </p:sp>
      <p:graphicFrame>
        <p:nvGraphicFramePr>
          <p:cNvPr id="12" name="Chart 2"/>
          <p:cNvGraphicFramePr/>
          <p:nvPr>
            <p:custDataLst>
              <p:tags r:id="rId1"/>
            </p:custDataLst>
            <p:extLst>
              <p:ext uri="{D42A27DB-BD31-4B8C-83A1-F6EECF244321}">
                <p14:modId xmlns:p14="http://schemas.microsoft.com/office/powerpoint/2010/main" val="1552671451"/>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Grafi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3" name="Rectangle 12"/>
          <p:cNvSpPr/>
          <p:nvPr/>
        </p:nvSpPr>
        <p:spPr>
          <a:xfrm>
            <a:off x="7391400" y="4377112"/>
            <a:ext cx="1371600" cy="430887"/>
          </a:xfrm>
          <a:prstGeom prst="rect">
            <a:avLst/>
          </a:prstGeom>
        </p:spPr>
        <p:txBody>
          <a:bodyPr wrap="square">
            <a:spAutoFit/>
          </a:bodyPr>
          <a:lstStyle/>
          <a:p>
            <a:r>
              <a:rPr lang="en-US" sz="800" b="1" i="1" dirty="0"/>
              <a:t>Benchmark: 5,53</a:t>
            </a:r>
          </a:p>
          <a:p>
            <a:r>
              <a:rPr lang="de-AT" sz="700" i="1" dirty="0"/>
              <a:t>Based on 127 products in the Slovenian market</a:t>
            </a:r>
            <a:endParaRPr lang="fr-FR" sz="800" i="1" dirty="0"/>
          </a:p>
        </p:txBody>
      </p:sp>
      <p:pic>
        <p:nvPicPr>
          <p:cNvPr id="8" name="Picture 7" descr="Calendar&#10;&#10;Description automatically generated">
            <a:extLst>
              <a:ext uri="{FF2B5EF4-FFF2-40B4-BE49-F238E27FC236}">
                <a16:creationId xmlns:a16="http://schemas.microsoft.com/office/drawing/2014/main" xmlns="" id="{963F1E41-0536-463B-9597-B7E28D0EDCB0}"/>
              </a:ext>
            </a:extLst>
          </p:cNvPr>
          <p:cNvPicPr>
            <a:picLocks noChangeAspect="1"/>
          </p:cNvPicPr>
          <p:nvPr/>
        </p:nvPicPr>
        <p:blipFill>
          <a:blip r:embed="rId6"/>
          <a:stretch>
            <a:fillRect/>
          </a:stretch>
        </p:blipFill>
        <p:spPr>
          <a:xfrm>
            <a:off x="7213104" y="3449066"/>
            <a:ext cx="1120238" cy="630158"/>
          </a:xfrm>
          <a:prstGeom prst="rect">
            <a:avLst/>
          </a:prstGeom>
        </p:spPr>
      </p:pic>
      <p:pic>
        <p:nvPicPr>
          <p:cNvPr id="9" name="Picture 8">
            <a:extLst>
              <a:ext uri="{FF2B5EF4-FFF2-40B4-BE49-F238E27FC236}">
                <a16:creationId xmlns:a16="http://schemas.microsoft.com/office/drawing/2014/main" xmlns="" id="{061661AD-7044-431E-B5B8-5C00DDBBE718}"/>
              </a:ext>
            </a:extLst>
          </p:cNvPr>
          <p:cNvPicPr>
            <a:picLocks noChangeAspect="1"/>
          </p:cNvPicPr>
          <p:nvPr/>
        </p:nvPicPr>
        <p:blipFill>
          <a:blip r:embed="rId7"/>
          <a:stretch>
            <a:fillRect/>
          </a:stretch>
        </p:blipFill>
        <p:spPr>
          <a:xfrm>
            <a:off x="5619260" y="3383687"/>
            <a:ext cx="755644" cy="755644"/>
          </a:xfrm>
          <a:prstGeom prst="rect">
            <a:avLst/>
          </a:prstGeom>
        </p:spPr>
      </p:pic>
      <p:pic>
        <p:nvPicPr>
          <p:cNvPr id="10" name="Picture 9" descr="Text, letter&#10;&#10;Description automatically generated">
            <a:extLst>
              <a:ext uri="{FF2B5EF4-FFF2-40B4-BE49-F238E27FC236}">
                <a16:creationId xmlns:a16="http://schemas.microsoft.com/office/drawing/2014/main" xmlns="" id="{C2EA937C-9EBE-4E30-BE33-8EC7B196A92D}"/>
              </a:ext>
            </a:extLst>
          </p:cNvPr>
          <p:cNvPicPr>
            <a:picLocks noChangeAspect="1"/>
          </p:cNvPicPr>
          <p:nvPr/>
        </p:nvPicPr>
        <p:blipFill>
          <a:blip r:embed="rId8"/>
          <a:stretch>
            <a:fillRect/>
          </a:stretch>
        </p:blipFill>
        <p:spPr>
          <a:xfrm>
            <a:off x="1802904" y="3759270"/>
            <a:ext cx="1076563" cy="277872"/>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xmlns="" id="{0C72E971-A623-406E-9BD5-ACA045880030}"/>
              </a:ext>
            </a:extLst>
          </p:cNvPr>
          <p:cNvPicPr>
            <a:picLocks noChangeAspect="1"/>
          </p:cNvPicPr>
          <p:nvPr/>
        </p:nvPicPr>
        <p:blipFill>
          <a:blip r:embed="rId9"/>
          <a:stretch>
            <a:fillRect/>
          </a:stretch>
        </p:blipFill>
        <p:spPr>
          <a:xfrm>
            <a:off x="4069608" y="3301843"/>
            <a:ext cx="269417" cy="833255"/>
          </a:xfrm>
          <a:prstGeom prst="rect">
            <a:avLst/>
          </a:prstGeom>
        </p:spPr>
      </p:pic>
      <p:pic>
        <p:nvPicPr>
          <p:cNvPr id="15" name="Picture 14" descr="A close - up of a vending machine&#10;&#10;Description automatically generated with low confidence">
            <a:extLst>
              <a:ext uri="{FF2B5EF4-FFF2-40B4-BE49-F238E27FC236}">
                <a16:creationId xmlns:a16="http://schemas.microsoft.com/office/drawing/2014/main" xmlns="" id="{4FC21C71-1F2B-4CAD-98FC-F9D9CBB01C1F}"/>
              </a:ext>
            </a:extLst>
          </p:cNvPr>
          <p:cNvPicPr>
            <a:picLocks noChangeAspect="1"/>
          </p:cNvPicPr>
          <p:nvPr/>
        </p:nvPicPr>
        <p:blipFill>
          <a:blip r:embed="rId10"/>
          <a:stretch>
            <a:fillRect/>
          </a:stretch>
        </p:blipFill>
        <p:spPr>
          <a:xfrm>
            <a:off x="4941558" y="3244822"/>
            <a:ext cx="315563" cy="90161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B3E2F222-3E89-4583-88B5-30E02B196A24}"/>
              </a:ext>
            </a:extLst>
          </p:cNvPr>
          <p:cNvPicPr>
            <a:picLocks noChangeAspect="1"/>
          </p:cNvPicPr>
          <p:nvPr/>
        </p:nvPicPr>
        <p:blipFill>
          <a:blip r:embed="rId11"/>
          <a:stretch>
            <a:fillRect/>
          </a:stretch>
        </p:blipFill>
        <p:spPr>
          <a:xfrm>
            <a:off x="6525798" y="3394826"/>
            <a:ext cx="710078" cy="710078"/>
          </a:xfrm>
          <a:prstGeom prst="rect">
            <a:avLst/>
          </a:prstGeom>
        </p:spPr>
      </p:pic>
      <p:sp>
        <p:nvSpPr>
          <p:cNvPr id="18" name="TextBox 17">
            <a:extLst>
              <a:ext uri="{FF2B5EF4-FFF2-40B4-BE49-F238E27FC236}">
                <a16:creationId xmlns:a16="http://schemas.microsoft.com/office/drawing/2014/main" xmlns="" id="{7AB74D5D-C8D8-4584-9959-DF54309034AA}"/>
              </a:ext>
            </a:extLst>
          </p:cNvPr>
          <p:cNvSpPr txBox="1"/>
          <p:nvPr/>
        </p:nvSpPr>
        <p:spPr>
          <a:xfrm>
            <a:off x="2869704" y="371217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375436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6987"/>
            <a:ext cx="8686800" cy="541337"/>
          </a:xfrm>
        </p:spPr>
        <p:txBody>
          <a:bodyPr/>
          <a:lstStyle/>
          <a:p>
            <a:r>
              <a:rPr lang="fr-FR" sz="1600" dirty="0"/>
              <a:t>CROSSING WITH SOCIO DEMOGRAPHICS – </a:t>
            </a:r>
            <a:r>
              <a:rPr lang="fr-FR" sz="1600" dirty="0" err="1"/>
              <a:t>purchase</a:t>
            </a:r>
            <a:r>
              <a:rPr lang="fr-FR" sz="1600" dirty="0"/>
              <a:t> </a:t>
            </a:r>
            <a:r>
              <a:rPr lang="fr-FR" sz="1600" dirty="0" err="1"/>
              <a:t>intent</a:t>
            </a:r>
            <a:endParaRPr lang="fr-FR" sz="1100" dirty="0"/>
          </a:p>
        </p:txBody>
      </p:sp>
      <p:graphicFrame>
        <p:nvGraphicFramePr>
          <p:cNvPr id="8" name="Content Placeholder 4"/>
          <p:cNvGraphicFramePr>
            <a:graphicFrameLocks noGrp="1"/>
          </p:cNvGraphicFramePr>
          <p:nvPr>
            <p:ph idx="4294967295"/>
            <p:extLst>
              <p:ext uri="{D42A27DB-BD31-4B8C-83A1-F6EECF244321}">
                <p14:modId xmlns:p14="http://schemas.microsoft.com/office/powerpoint/2010/main" val="525765884"/>
              </p:ext>
            </p:extLst>
          </p:nvPr>
        </p:nvGraphicFramePr>
        <p:xfrm>
          <a:off x="528197" y="1069784"/>
          <a:ext cx="7453753" cy="3950213"/>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29090">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607">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4.45</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3.95</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4.61</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607">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4.85</a:t>
                      </a:r>
                    </a:p>
                  </a:txBody>
                  <a:tcPr marL="9525" marR="9525" marT="9525" marB="0" anchor="ctr"/>
                </a:tc>
                <a:extLst>
                  <a:ext uri="{0D108BD9-81ED-4DB2-BD59-A6C34878D82A}">
                    <a16:rowId xmlns:a16="http://schemas.microsoft.com/office/drawing/2014/main" xmlns="" val="10002"/>
                  </a:ext>
                </a:extLst>
              </a:tr>
              <a:tr h="147000">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9090">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607">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3.19</a:t>
                      </a:r>
                    </a:p>
                  </a:txBody>
                  <a:tcPr marL="9525" marR="9525" marT="9525" marB="0" anchor="ctr"/>
                </a:tc>
                <a:extLst>
                  <a:ext uri="{0D108BD9-81ED-4DB2-BD59-A6C34878D82A}">
                    <a16:rowId xmlns:a16="http://schemas.microsoft.com/office/drawing/2014/main" xmlns="" val="10005"/>
                  </a:ext>
                </a:extLst>
              </a:tr>
              <a:tr h="162607">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4.82</a:t>
                      </a:r>
                    </a:p>
                  </a:txBody>
                  <a:tcPr marL="9525" marR="9525" marT="9525" marB="0" anchor="ctr"/>
                </a:tc>
                <a:extLst>
                  <a:ext uri="{0D108BD9-81ED-4DB2-BD59-A6C34878D82A}">
                    <a16:rowId xmlns:a16="http://schemas.microsoft.com/office/drawing/2014/main" xmlns="" val="10006"/>
                  </a:ext>
                </a:extLst>
              </a:tr>
              <a:tr h="162607">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extLst>
                  <a:ext uri="{0D108BD9-81ED-4DB2-BD59-A6C34878D82A}">
                    <a16:rowId xmlns:a16="http://schemas.microsoft.com/office/drawing/2014/main" xmlns="" val="10007"/>
                  </a:ext>
                </a:extLst>
              </a:tr>
              <a:tr h="162607">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5.59</a:t>
                      </a:r>
                    </a:p>
                  </a:txBody>
                  <a:tcPr marL="9525" marR="9525" marT="9525" marB="0" anchor="ctr"/>
                </a:tc>
                <a:extLst>
                  <a:ext uri="{0D108BD9-81ED-4DB2-BD59-A6C34878D82A}">
                    <a16:rowId xmlns:a16="http://schemas.microsoft.com/office/drawing/2014/main" xmlns="" val="10008"/>
                  </a:ext>
                </a:extLst>
              </a:tr>
              <a:tr h="147000">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9090">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607">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extLst>
                  <a:ext uri="{0D108BD9-81ED-4DB2-BD59-A6C34878D82A}">
                    <a16:rowId xmlns:a16="http://schemas.microsoft.com/office/drawing/2014/main" xmlns="" val="10011"/>
                  </a:ext>
                </a:extLst>
              </a:tr>
              <a:tr h="201904">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6.29</a:t>
                      </a:r>
                    </a:p>
                  </a:txBody>
                  <a:tcPr marL="9525" marR="9525" marT="9525" marB="0" anchor="ctr"/>
                </a:tc>
                <a:extLst>
                  <a:ext uri="{0D108BD9-81ED-4DB2-BD59-A6C34878D82A}">
                    <a16:rowId xmlns:a16="http://schemas.microsoft.com/office/drawing/2014/main" xmlns="" val="10012"/>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2.50</a:t>
                      </a:r>
                    </a:p>
                  </a:txBody>
                  <a:tcPr marL="9525" marR="9525" marT="9525" marB="0" anchor="ctr"/>
                </a:tc>
                <a:extLst>
                  <a:ext uri="{0D108BD9-81ED-4DB2-BD59-A6C34878D82A}">
                    <a16:rowId xmlns:a16="http://schemas.microsoft.com/office/drawing/2014/main" xmlns="" val="10013"/>
                  </a:ext>
                </a:extLst>
              </a:tr>
              <a:tr h="162879">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4.75</a:t>
                      </a:r>
                    </a:p>
                  </a:txBody>
                  <a:tcPr marL="9525" marR="9525" marT="9525" marB="0" anchor="ctr"/>
                </a:tc>
                <a:extLst>
                  <a:ext uri="{0D108BD9-81ED-4DB2-BD59-A6C34878D82A}">
                    <a16:rowId xmlns:a16="http://schemas.microsoft.com/office/drawing/2014/main" xmlns="" val="10014"/>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4.06</a:t>
                      </a:r>
                    </a:p>
                  </a:txBody>
                  <a:tcPr marL="9525" marR="9525" marT="9525" marB="0" anchor="ctr"/>
                </a:tc>
                <a:extLst>
                  <a:ext uri="{0D108BD9-81ED-4DB2-BD59-A6C34878D82A}">
                    <a16:rowId xmlns:a16="http://schemas.microsoft.com/office/drawing/2014/main" xmlns="" val="10015"/>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6.20</a:t>
                      </a:r>
                    </a:p>
                  </a:txBody>
                  <a:tcPr marL="9525" marR="9525" marT="9525" marB="0" anchor="ctr"/>
                </a:tc>
                <a:extLst>
                  <a:ext uri="{0D108BD9-81ED-4DB2-BD59-A6C34878D82A}">
                    <a16:rowId xmlns:a16="http://schemas.microsoft.com/office/drawing/2014/main" xmlns="" val="10016"/>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3.25</a:t>
                      </a:r>
                    </a:p>
                  </a:txBody>
                  <a:tcPr marL="9525" marR="9525" marT="9525" marB="0" anchor="ctr"/>
                </a:tc>
                <a:extLst>
                  <a:ext uri="{0D108BD9-81ED-4DB2-BD59-A6C34878D82A}">
                    <a16:rowId xmlns:a16="http://schemas.microsoft.com/office/drawing/2014/main" xmlns="" val="10017"/>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8"/>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5.29</a:t>
                      </a:r>
                    </a:p>
                  </a:txBody>
                  <a:tcPr marL="9525" marR="9525" marT="9525" marB="0" anchor="ctr"/>
                </a:tc>
                <a:extLst>
                  <a:ext uri="{0D108BD9-81ED-4DB2-BD59-A6C34878D82A}">
                    <a16:rowId xmlns:a16="http://schemas.microsoft.com/office/drawing/2014/main" xmlns="" val="10019"/>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extLst>
                  <a:ext uri="{0D108BD9-81ED-4DB2-BD59-A6C34878D82A}">
                    <a16:rowId xmlns:a16="http://schemas.microsoft.com/office/drawing/2014/main" xmlns="" val="10020"/>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4.20</a:t>
                      </a:r>
                    </a:p>
                  </a:txBody>
                  <a:tcPr marL="9525" marR="9525" marT="9525" marB="0" anchor="ctr"/>
                </a:tc>
                <a:extLst>
                  <a:ext uri="{0D108BD9-81ED-4DB2-BD59-A6C34878D82A}">
                    <a16:rowId xmlns:a16="http://schemas.microsoft.com/office/drawing/2014/main" xmlns="" val="10021"/>
                  </a:ext>
                </a:extLst>
              </a:tr>
              <a:tr h="162879">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4.83</a:t>
                      </a:r>
                    </a:p>
                  </a:txBody>
                  <a:tcPr marL="9525" marR="9525" marT="9525" marB="0" anchor="ctr"/>
                </a:tc>
                <a:extLst>
                  <a:ext uri="{0D108BD9-81ED-4DB2-BD59-A6C34878D82A}">
                    <a16:rowId xmlns:a16="http://schemas.microsoft.com/office/drawing/2014/main" xmlns="" val="10022"/>
                  </a:ext>
                </a:extLst>
              </a:tr>
            </a:tbl>
          </a:graphicData>
        </a:graphic>
      </p:graphicFrame>
      <p:pic>
        <p:nvPicPr>
          <p:cNvPr id="4" name="Picture 3" descr="Calendar&#10;&#10;Description automatically generated">
            <a:extLst>
              <a:ext uri="{FF2B5EF4-FFF2-40B4-BE49-F238E27FC236}">
                <a16:creationId xmlns:a16="http://schemas.microsoft.com/office/drawing/2014/main" xmlns="" id="{76E144CA-686E-4DD7-BB70-281B036CAABA}"/>
              </a:ext>
            </a:extLst>
          </p:cNvPr>
          <p:cNvPicPr>
            <a:picLocks noChangeAspect="1"/>
          </p:cNvPicPr>
          <p:nvPr/>
        </p:nvPicPr>
        <p:blipFill>
          <a:blip r:embed="rId3"/>
          <a:stretch>
            <a:fillRect/>
          </a:stretch>
        </p:blipFill>
        <p:spPr>
          <a:xfrm>
            <a:off x="7000682" y="612653"/>
            <a:ext cx="1065868" cy="599574"/>
          </a:xfrm>
          <a:prstGeom prst="rect">
            <a:avLst/>
          </a:prstGeom>
        </p:spPr>
      </p:pic>
      <p:pic>
        <p:nvPicPr>
          <p:cNvPr id="5" name="Picture 4">
            <a:extLst>
              <a:ext uri="{FF2B5EF4-FFF2-40B4-BE49-F238E27FC236}">
                <a16:creationId xmlns:a16="http://schemas.microsoft.com/office/drawing/2014/main" xmlns="" id="{B69F3249-DDE6-4CB2-80CF-50B74E426B17}"/>
              </a:ext>
            </a:extLst>
          </p:cNvPr>
          <p:cNvPicPr>
            <a:picLocks noChangeAspect="1"/>
          </p:cNvPicPr>
          <p:nvPr/>
        </p:nvPicPr>
        <p:blipFill>
          <a:blip r:embed="rId4"/>
          <a:stretch>
            <a:fillRect/>
          </a:stretch>
        </p:blipFill>
        <p:spPr>
          <a:xfrm>
            <a:off x="5518393" y="597734"/>
            <a:ext cx="625476" cy="625476"/>
          </a:xfrm>
          <a:prstGeom prst="rect">
            <a:avLst/>
          </a:prstGeom>
        </p:spPr>
      </p:pic>
      <p:pic>
        <p:nvPicPr>
          <p:cNvPr id="6" name="Picture 5" descr="Text, letter&#10;&#10;Description automatically generated">
            <a:extLst>
              <a:ext uri="{FF2B5EF4-FFF2-40B4-BE49-F238E27FC236}">
                <a16:creationId xmlns:a16="http://schemas.microsoft.com/office/drawing/2014/main" xmlns="" id="{56AA8EDD-4B73-4279-9C70-7C8BD6D9514E}"/>
              </a:ext>
            </a:extLst>
          </p:cNvPr>
          <p:cNvPicPr>
            <a:picLocks noChangeAspect="1"/>
          </p:cNvPicPr>
          <p:nvPr/>
        </p:nvPicPr>
        <p:blipFill>
          <a:blip r:embed="rId5"/>
          <a:stretch>
            <a:fillRect/>
          </a:stretch>
        </p:blipFill>
        <p:spPr>
          <a:xfrm>
            <a:off x="1965646" y="739629"/>
            <a:ext cx="900026" cy="232305"/>
          </a:xfrm>
          <a:prstGeom prst="rect">
            <a:avLst/>
          </a:prstGeom>
        </p:spPr>
      </p:pic>
      <p:pic>
        <p:nvPicPr>
          <p:cNvPr id="7" name="Picture 6" descr="A picture containing text&#10;&#10;Description automatically generated">
            <a:extLst>
              <a:ext uri="{FF2B5EF4-FFF2-40B4-BE49-F238E27FC236}">
                <a16:creationId xmlns:a16="http://schemas.microsoft.com/office/drawing/2014/main" xmlns="" id="{5BB1CC92-A87E-42A6-BB2A-7D0E3063D869}"/>
              </a:ext>
            </a:extLst>
          </p:cNvPr>
          <p:cNvPicPr>
            <a:picLocks noChangeAspect="1"/>
          </p:cNvPicPr>
          <p:nvPr/>
        </p:nvPicPr>
        <p:blipFill>
          <a:blip r:embed="rId6"/>
          <a:stretch>
            <a:fillRect/>
          </a:stretch>
        </p:blipFill>
        <p:spPr>
          <a:xfrm>
            <a:off x="4038600" y="539311"/>
            <a:ext cx="212185" cy="656245"/>
          </a:xfrm>
          <a:prstGeom prst="rect">
            <a:avLst/>
          </a:prstGeom>
        </p:spPr>
      </p:pic>
      <p:pic>
        <p:nvPicPr>
          <p:cNvPr id="9" name="Picture 8" descr="A close - up of a vending machine&#10;&#10;Description automatically generated with low confidence">
            <a:extLst>
              <a:ext uri="{FF2B5EF4-FFF2-40B4-BE49-F238E27FC236}">
                <a16:creationId xmlns:a16="http://schemas.microsoft.com/office/drawing/2014/main" xmlns="" id="{033C5861-0489-4CF9-8C27-D947DBAA635C}"/>
              </a:ext>
            </a:extLst>
          </p:cNvPr>
          <p:cNvPicPr>
            <a:picLocks noChangeAspect="1"/>
          </p:cNvPicPr>
          <p:nvPr/>
        </p:nvPicPr>
        <p:blipFill>
          <a:blip r:embed="rId7"/>
          <a:stretch>
            <a:fillRect/>
          </a:stretch>
        </p:blipFill>
        <p:spPr>
          <a:xfrm>
            <a:off x="4844901" y="545006"/>
            <a:ext cx="248529" cy="71007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332FDE83-5D31-469B-A84C-C01C6885D83A}"/>
              </a:ext>
            </a:extLst>
          </p:cNvPr>
          <p:cNvPicPr>
            <a:picLocks noChangeAspect="1"/>
          </p:cNvPicPr>
          <p:nvPr/>
        </p:nvPicPr>
        <p:blipFill>
          <a:blip r:embed="rId8"/>
          <a:stretch>
            <a:fillRect/>
          </a:stretch>
        </p:blipFill>
        <p:spPr>
          <a:xfrm>
            <a:off x="6378914" y="617881"/>
            <a:ext cx="630158" cy="630158"/>
          </a:xfrm>
          <a:prstGeom prst="rect">
            <a:avLst/>
          </a:prstGeom>
        </p:spPr>
      </p:pic>
      <p:sp>
        <p:nvSpPr>
          <p:cNvPr id="11" name="TextBox 10">
            <a:extLst>
              <a:ext uri="{FF2B5EF4-FFF2-40B4-BE49-F238E27FC236}">
                <a16:creationId xmlns:a16="http://schemas.microsoft.com/office/drawing/2014/main" xmlns="" id="{3E708166-97A9-42FE-87AA-41263AC5FC66}"/>
              </a:ext>
            </a:extLst>
          </p:cNvPr>
          <p:cNvSpPr txBox="1"/>
          <p:nvPr/>
        </p:nvSpPr>
        <p:spPr>
          <a:xfrm>
            <a:off x="2872529" y="669750"/>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270612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42828" y="2038350"/>
            <a:ext cx="7758171" cy="982664"/>
          </a:xfrm>
        </p:spPr>
        <p:txBody>
          <a:bodyPr/>
          <a:lstStyle/>
          <a:p>
            <a:r>
              <a:rPr lang="fr-FR" sz="4400" dirty="0"/>
              <a:t>Source of innovation, </a:t>
            </a:r>
            <a:r>
              <a:rPr lang="fr-FR" sz="4400" dirty="0" err="1"/>
              <a:t>TouchpointS</a:t>
            </a:r>
            <a:r>
              <a:rPr lang="fr-FR" dirty="0"/>
              <a:t/>
            </a:r>
            <a:br>
              <a:rPr lang="fr-FR" dirty="0"/>
            </a:br>
            <a:endParaRPr lang="fr-FR" sz="1600" i="1" dirty="0"/>
          </a:p>
        </p:txBody>
      </p:sp>
      <p:pic>
        <p:nvPicPr>
          <p:cNvPr id="5"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254070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304800" y="3433143"/>
            <a:ext cx="1620178" cy="369332"/>
          </a:xfrm>
          <a:prstGeom prst="rect">
            <a:avLst/>
          </a:prstGeom>
          <a:noFill/>
        </p:spPr>
        <p:txBody>
          <a:bodyPr wrap="square" rtlCol="0">
            <a:spAutoFit/>
          </a:bodyPr>
          <a:lstStyle/>
          <a:p>
            <a:pPr>
              <a:defRPr/>
            </a:pPr>
            <a:endParaRPr lang="en-US" sz="900" dirty="0"/>
          </a:p>
          <a:p>
            <a:pPr>
              <a:defRPr/>
            </a:pPr>
            <a:r>
              <a:rPr lang="en-US" sz="900" dirty="0"/>
              <a:t>N=103</a:t>
            </a:r>
          </a:p>
        </p:txBody>
      </p:sp>
      <p:sp>
        <p:nvSpPr>
          <p:cNvPr id="23" name="Title 2"/>
          <p:cNvSpPr>
            <a:spLocks noGrp="1"/>
          </p:cNvSpPr>
          <p:nvPr>
            <p:ph type="title"/>
          </p:nvPr>
        </p:nvSpPr>
        <p:spPr>
          <a:xfrm>
            <a:off x="593725" y="209550"/>
            <a:ext cx="8165592" cy="428625"/>
          </a:xfrm>
        </p:spPr>
        <p:txBody>
          <a:bodyPr/>
          <a:lstStyle/>
          <a:p>
            <a:r>
              <a:rPr lang="fr-FR" sz="3200" dirty="0" err="1"/>
              <a:t>Awareness</a:t>
            </a:r>
            <a:r>
              <a:rPr lang="fr-FR" sz="3200" dirty="0"/>
              <a:t> of </a:t>
            </a:r>
            <a:r>
              <a:rPr lang="fr-FR" sz="3200" dirty="0" err="1"/>
              <a:t>products</a:t>
            </a:r>
            <a:endParaRPr lang="fr-FR" sz="3200" dirty="0"/>
          </a:p>
        </p:txBody>
      </p:sp>
      <p:sp>
        <p:nvSpPr>
          <p:cNvPr id="36" name="TextBox 3"/>
          <p:cNvSpPr txBox="1"/>
          <p:nvPr/>
        </p:nvSpPr>
        <p:spPr>
          <a:xfrm>
            <a:off x="1399704" y="1075551"/>
            <a:ext cx="6235243" cy="276999"/>
          </a:xfrm>
          <a:prstGeom prst="rect">
            <a:avLst/>
          </a:prstGeom>
          <a:noFill/>
        </p:spPr>
        <p:txBody>
          <a:bodyPr wrap="square" rtlCol="0">
            <a:spAutoFit/>
          </a:bodyPr>
          <a:lstStyle/>
          <a:p>
            <a:pPr algn="ctr"/>
            <a:r>
              <a:rPr lang="en-US" sz="1200" b="1" dirty="0">
                <a:solidFill>
                  <a:schemeClr val="tx2"/>
                </a:solidFill>
              </a:rPr>
              <a:t>Have you seen this product?</a:t>
            </a:r>
            <a:endParaRPr lang="en-US" sz="900" i="1" dirty="0">
              <a:solidFill>
                <a:schemeClr val="tx2"/>
              </a:solidFill>
            </a:endParaRPr>
          </a:p>
        </p:txBody>
      </p:sp>
      <p:graphicFrame>
        <p:nvGraphicFramePr>
          <p:cNvPr id="37" name="Chart 26"/>
          <p:cNvGraphicFramePr/>
          <p:nvPr>
            <p:extLst>
              <p:ext uri="{D42A27DB-BD31-4B8C-83A1-F6EECF244321}">
                <p14:modId xmlns:p14="http://schemas.microsoft.com/office/powerpoint/2010/main" val="1873016922"/>
              </p:ext>
            </p:extLst>
          </p:nvPr>
        </p:nvGraphicFramePr>
        <p:xfrm>
          <a:off x="1019704" y="1057478"/>
          <a:ext cx="1571096"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27"/>
          <p:cNvGraphicFramePr/>
          <p:nvPr>
            <p:extLst>
              <p:ext uri="{D42A27DB-BD31-4B8C-83A1-F6EECF244321}">
                <p14:modId xmlns:p14="http://schemas.microsoft.com/office/powerpoint/2010/main" val="1067094324"/>
              </p:ext>
            </p:extLst>
          </p:nvPr>
        </p:nvGraphicFramePr>
        <p:xfrm>
          <a:off x="2940403" y="1057478"/>
          <a:ext cx="1571096"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1228847" y="1755565"/>
            <a:ext cx="1143000" cy="215444"/>
          </a:xfrm>
          <a:prstGeom prst="rect">
            <a:avLst/>
          </a:prstGeom>
          <a:noFill/>
        </p:spPr>
        <p:txBody>
          <a:bodyPr wrap="square" rtlCol="0" anchor="ctr">
            <a:spAutoFit/>
          </a:bodyPr>
          <a:lstStyle/>
          <a:p>
            <a:pPr algn="ctr">
              <a:defRPr/>
            </a:pPr>
            <a:r>
              <a:rPr lang="fr-FR" sz="800" b="1" dirty="0"/>
              <a:t>TRE MULINI špageti bronaste šobe  EUROSPIN</a:t>
            </a:r>
            <a:endParaRPr lang="en-US" sz="800" b="1" dirty="0"/>
          </a:p>
        </p:txBody>
      </p:sp>
      <p:sp>
        <p:nvSpPr>
          <p:cNvPr id="40" name="TextBox 39"/>
          <p:cNvSpPr txBox="1"/>
          <p:nvPr/>
        </p:nvSpPr>
        <p:spPr>
          <a:xfrm>
            <a:off x="3133928" y="1576701"/>
            <a:ext cx="1183235" cy="338554"/>
          </a:xfrm>
          <a:prstGeom prst="rect">
            <a:avLst/>
          </a:prstGeom>
          <a:noFill/>
        </p:spPr>
        <p:txBody>
          <a:bodyPr wrap="square" rtlCol="0" anchor="ctr">
            <a:spAutoFit/>
          </a:bodyPr>
          <a:lstStyle/>
          <a:p>
            <a:pPr algn="ctr">
              <a:defRPr/>
            </a:pPr>
            <a:r>
              <a:rPr lang="fr-FR" sz="800" b="1" dirty="0" err="1"/>
              <a:t>Competitor</a:t>
            </a:r>
            <a:r>
              <a:rPr lang="fr-FR" sz="800" b="1" dirty="0"/>
              <a:t> </a:t>
            </a:r>
          </a:p>
          <a:p>
            <a:pPr algn="ctr">
              <a:defRPr/>
            </a:pPr>
            <a:r>
              <a:rPr lang="fr-FR" sz="800" b="1" dirty="0" err="1"/>
              <a:t>Average</a:t>
            </a:r>
            <a:endParaRPr lang="en-US" sz="800" b="1" dirty="0"/>
          </a:p>
        </p:txBody>
      </p:sp>
      <p:sp>
        <p:nvSpPr>
          <p:cNvPr id="41" name="TextBox 40"/>
          <p:cNvSpPr txBox="1"/>
          <p:nvPr/>
        </p:nvSpPr>
        <p:spPr>
          <a:xfrm>
            <a:off x="1268435" y="2035373"/>
            <a:ext cx="1080745" cy="307777"/>
          </a:xfrm>
          <a:prstGeom prst="rect">
            <a:avLst/>
          </a:prstGeom>
          <a:noFill/>
        </p:spPr>
        <p:txBody>
          <a:bodyPr wrap="none" rtlCol="0">
            <a:spAutoFit/>
          </a:bodyPr>
          <a:lstStyle/>
          <a:p>
            <a:pPr algn="ctr">
              <a:defRPr/>
            </a:pPr>
            <a:r>
              <a:rPr lang="en-US" sz="1400" b="1" dirty="0">
                <a:solidFill>
                  <a:schemeClr val="accent5"/>
                </a:solidFill>
              </a:rPr>
              <a:t>17%</a:t>
            </a:r>
          </a:p>
        </p:txBody>
      </p:sp>
      <p:sp>
        <p:nvSpPr>
          <p:cNvPr id="42" name="TextBox 41"/>
          <p:cNvSpPr txBox="1"/>
          <p:nvPr/>
        </p:nvSpPr>
        <p:spPr>
          <a:xfrm>
            <a:off x="3185173" y="1872428"/>
            <a:ext cx="1080745" cy="307777"/>
          </a:xfrm>
          <a:prstGeom prst="rect">
            <a:avLst/>
          </a:prstGeom>
          <a:noFill/>
        </p:spPr>
        <p:txBody>
          <a:bodyPr wrap="none" rtlCol="0">
            <a:spAutoFit/>
          </a:bodyPr>
          <a:lstStyle/>
          <a:p>
            <a:pPr algn="ctr">
              <a:defRPr/>
            </a:pPr>
            <a:r>
              <a:rPr lang="en-US" sz="1400" b="1" dirty="0">
                <a:solidFill>
                  <a:schemeClr val="accent1"/>
                </a:solidFill>
              </a:rPr>
              <a:t>48%</a:t>
            </a:r>
          </a:p>
        </p:txBody>
      </p:sp>
      <p:graphicFrame>
        <p:nvGraphicFramePr>
          <p:cNvPr id="43" name="Chart 27"/>
          <p:cNvGraphicFramePr/>
          <p:nvPr>
            <p:extLst>
              <p:ext uri="{D42A27DB-BD31-4B8C-83A1-F6EECF244321}">
                <p14:modId xmlns:p14="http://schemas.microsoft.com/office/powerpoint/2010/main" val="2806329595"/>
              </p:ext>
            </p:extLst>
          </p:nvPr>
        </p:nvGraphicFramePr>
        <p:xfrm>
          <a:off x="4861102" y="1075673"/>
          <a:ext cx="1571096"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5055437" y="1646360"/>
            <a:ext cx="1183235" cy="215444"/>
          </a:xfrm>
          <a:prstGeom prst="rect">
            <a:avLst/>
          </a:prstGeom>
          <a:noFill/>
        </p:spPr>
        <p:txBody>
          <a:bodyPr wrap="square" rtlCol="0" anchor="ctr">
            <a:spAutoFit/>
          </a:bodyPr>
          <a:lstStyle/>
          <a:p>
            <a:pPr algn="ctr">
              <a:defRPr/>
            </a:pPr>
            <a:r>
              <a:rPr lang="fr-FR" sz="800" b="1" dirty="0"/>
              <a:t>Špageti TUŠ</a:t>
            </a:r>
            <a:endParaRPr lang="en-US" sz="800" b="1" dirty="0"/>
          </a:p>
        </p:txBody>
      </p:sp>
      <p:sp>
        <p:nvSpPr>
          <p:cNvPr id="45" name="TextBox 44"/>
          <p:cNvSpPr txBox="1"/>
          <p:nvPr/>
        </p:nvSpPr>
        <p:spPr>
          <a:xfrm>
            <a:off x="5089749" y="1880532"/>
            <a:ext cx="1080745" cy="307777"/>
          </a:xfrm>
          <a:prstGeom prst="rect">
            <a:avLst/>
          </a:prstGeom>
          <a:noFill/>
        </p:spPr>
        <p:txBody>
          <a:bodyPr wrap="none" rtlCol="0">
            <a:spAutoFit/>
          </a:bodyPr>
          <a:lstStyle/>
          <a:p>
            <a:pPr algn="ctr">
              <a:defRPr/>
            </a:pPr>
            <a:r>
              <a:rPr lang="en-US" sz="1400" b="1" dirty="0">
                <a:solidFill>
                  <a:schemeClr val="accent4"/>
                </a:solidFill>
              </a:rPr>
              <a:t>40%</a:t>
            </a:r>
          </a:p>
        </p:txBody>
      </p:sp>
      <p:graphicFrame>
        <p:nvGraphicFramePr>
          <p:cNvPr id="15" name="Chart 27"/>
          <p:cNvGraphicFramePr/>
          <p:nvPr>
            <p:extLst>
              <p:ext uri="{D42A27DB-BD31-4B8C-83A1-F6EECF244321}">
                <p14:modId xmlns:p14="http://schemas.microsoft.com/office/powerpoint/2010/main" val="944024712"/>
              </p:ext>
            </p:extLst>
          </p:nvPr>
        </p:nvGraphicFramePr>
        <p:xfrm>
          <a:off x="6781800" y="1075673"/>
          <a:ext cx="1571096"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6981215" y="1636632"/>
            <a:ext cx="1183235" cy="215444"/>
          </a:xfrm>
          <a:prstGeom prst="rect">
            <a:avLst/>
          </a:prstGeom>
          <a:noFill/>
        </p:spPr>
        <p:txBody>
          <a:bodyPr wrap="square" rtlCol="0" anchor="ctr">
            <a:spAutoFit/>
          </a:bodyPr>
          <a:lstStyle/>
          <a:p>
            <a:pPr algn="ctr">
              <a:defRPr/>
            </a:pPr>
            <a:r>
              <a:rPr lang="fr-FR" sz="800" b="1" dirty="0"/>
              <a:t>Spaghetti MERCATOR</a:t>
            </a:r>
            <a:endParaRPr lang="en-US" sz="800" b="1" dirty="0"/>
          </a:p>
        </p:txBody>
      </p:sp>
      <p:sp>
        <p:nvSpPr>
          <p:cNvPr id="19" name="TextBox 18"/>
          <p:cNvSpPr txBox="1"/>
          <p:nvPr/>
        </p:nvSpPr>
        <p:spPr>
          <a:xfrm>
            <a:off x="7020464" y="1870804"/>
            <a:ext cx="1070871" cy="307777"/>
          </a:xfrm>
          <a:prstGeom prst="rect">
            <a:avLst/>
          </a:prstGeom>
          <a:noFill/>
        </p:spPr>
        <p:txBody>
          <a:bodyPr wrap="none" rtlCol="0">
            <a:spAutoFit/>
          </a:bodyPr>
          <a:lstStyle/>
          <a:p>
            <a:pPr algn="ctr">
              <a:defRPr/>
            </a:pPr>
            <a:r>
              <a:rPr lang="en-US" sz="1400" b="1" dirty="0">
                <a:solidFill>
                  <a:srgbClr val="B21DAC"/>
                </a:solidFill>
              </a:rPr>
              <a:t>40%</a:t>
            </a:r>
          </a:p>
        </p:txBody>
      </p:sp>
      <p:graphicFrame>
        <p:nvGraphicFramePr>
          <p:cNvPr id="46" name="Chart 26"/>
          <p:cNvGraphicFramePr/>
          <p:nvPr>
            <p:extLst>
              <p:ext uri="{D42A27DB-BD31-4B8C-83A1-F6EECF244321}">
                <p14:modId xmlns:p14="http://schemas.microsoft.com/office/powerpoint/2010/main" val="1145522577"/>
              </p:ext>
            </p:extLst>
          </p:nvPr>
        </p:nvGraphicFramePr>
        <p:xfrm>
          <a:off x="2055106" y="2553555"/>
          <a:ext cx="1571096"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Chart 27"/>
          <p:cNvGraphicFramePr/>
          <p:nvPr>
            <p:extLst>
              <p:ext uri="{D42A27DB-BD31-4B8C-83A1-F6EECF244321}">
                <p14:modId xmlns:p14="http://schemas.microsoft.com/office/powerpoint/2010/main" val="3473740307"/>
              </p:ext>
            </p:extLst>
          </p:nvPr>
        </p:nvGraphicFramePr>
        <p:xfrm>
          <a:off x="3975805" y="2553555"/>
          <a:ext cx="1571096"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48" name="TextBox 47"/>
          <p:cNvSpPr txBox="1"/>
          <p:nvPr/>
        </p:nvSpPr>
        <p:spPr>
          <a:xfrm>
            <a:off x="2264249" y="3279565"/>
            <a:ext cx="1143000" cy="215444"/>
          </a:xfrm>
          <a:prstGeom prst="rect">
            <a:avLst/>
          </a:prstGeom>
          <a:noFill/>
        </p:spPr>
        <p:txBody>
          <a:bodyPr wrap="square" rtlCol="0" anchor="ctr">
            <a:spAutoFit/>
          </a:bodyPr>
          <a:lstStyle/>
          <a:p>
            <a:pPr algn="ctr">
              <a:defRPr/>
            </a:pPr>
            <a:r>
              <a:rPr lang="fr-FR" sz="800" b="1" dirty="0"/>
              <a:t>S Budget špageti SPAR</a:t>
            </a:r>
            <a:endParaRPr lang="en-US" sz="800" b="1" dirty="0"/>
          </a:p>
        </p:txBody>
      </p:sp>
      <p:sp>
        <p:nvSpPr>
          <p:cNvPr id="49" name="TextBox 48"/>
          <p:cNvSpPr txBox="1"/>
          <p:nvPr/>
        </p:nvSpPr>
        <p:spPr>
          <a:xfrm>
            <a:off x="4169330" y="3249001"/>
            <a:ext cx="1183235" cy="215444"/>
          </a:xfrm>
          <a:prstGeom prst="rect">
            <a:avLst/>
          </a:prstGeom>
          <a:noFill/>
        </p:spPr>
        <p:txBody>
          <a:bodyPr wrap="square" rtlCol="0" anchor="ctr">
            <a:spAutoFit/>
          </a:bodyPr>
          <a:lstStyle/>
          <a:p>
            <a:pPr algn="ctr">
              <a:defRPr/>
            </a:pPr>
            <a:r>
              <a:rPr lang="fr-FR" sz="800" b="1" dirty="0"/>
              <a:t>Combino spaghetti LIDL</a:t>
            </a:r>
            <a:endParaRPr lang="en-US" sz="800" b="1" dirty="0"/>
          </a:p>
        </p:txBody>
      </p:sp>
      <p:sp>
        <p:nvSpPr>
          <p:cNvPr id="50" name="TextBox 49"/>
          <p:cNvSpPr txBox="1"/>
          <p:nvPr/>
        </p:nvSpPr>
        <p:spPr>
          <a:xfrm>
            <a:off x="2303837" y="3559373"/>
            <a:ext cx="1080745" cy="307777"/>
          </a:xfrm>
          <a:prstGeom prst="rect">
            <a:avLst/>
          </a:prstGeom>
          <a:noFill/>
        </p:spPr>
        <p:txBody>
          <a:bodyPr wrap="none" rtlCol="0">
            <a:spAutoFit/>
          </a:bodyPr>
          <a:lstStyle/>
          <a:p>
            <a:pPr algn="ctr">
              <a:defRPr/>
            </a:pPr>
            <a:r>
              <a:rPr lang="en-US" sz="1400" b="1" dirty="0">
                <a:solidFill>
                  <a:srgbClr val="8DC63F"/>
                </a:solidFill>
              </a:rPr>
              <a:t>80%</a:t>
            </a:r>
          </a:p>
        </p:txBody>
      </p:sp>
      <p:sp>
        <p:nvSpPr>
          <p:cNvPr id="51" name="TextBox 50"/>
          <p:cNvSpPr txBox="1"/>
          <p:nvPr/>
        </p:nvSpPr>
        <p:spPr>
          <a:xfrm>
            <a:off x="4220575" y="3483173"/>
            <a:ext cx="1080745" cy="307777"/>
          </a:xfrm>
          <a:prstGeom prst="rect">
            <a:avLst/>
          </a:prstGeom>
          <a:noFill/>
        </p:spPr>
        <p:txBody>
          <a:bodyPr wrap="none" rtlCol="0">
            <a:spAutoFit/>
          </a:bodyPr>
          <a:lstStyle/>
          <a:p>
            <a:pPr algn="ctr">
              <a:defRPr/>
            </a:pPr>
            <a:r>
              <a:rPr lang="en-US" sz="1400" b="1" dirty="0">
                <a:solidFill>
                  <a:srgbClr val="002060"/>
                </a:solidFill>
              </a:rPr>
              <a:t>46%</a:t>
            </a:r>
          </a:p>
        </p:txBody>
      </p:sp>
      <p:graphicFrame>
        <p:nvGraphicFramePr>
          <p:cNvPr id="52" name="Chart 27"/>
          <p:cNvGraphicFramePr/>
          <p:nvPr>
            <p:extLst>
              <p:ext uri="{D42A27DB-BD31-4B8C-83A1-F6EECF244321}">
                <p14:modId xmlns:p14="http://schemas.microsoft.com/office/powerpoint/2010/main" val="3889863512"/>
              </p:ext>
            </p:extLst>
          </p:nvPr>
        </p:nvGraphicFramePr>
        <p:xfrm>
          <a:off x="5896504" y="2571750"/>
          <a:ext cx="1571096" cy="1828800"/>
        </p:xfrm>
        <a:graphic>
          <a:graphicData uri="http://schemas.openxmlformats.org/drawingml/2006/chart">
            <c:chart xmlns:c="http://schemas.openxmlformats.org/drawingml/2006/chart" xmlns:r="http://schemas.openxmlformats.org/officeDocument/2006/relationships" r:id="rId9"/>
          </a:graphicData>
        </a:graphic>
      </p:graphicFrame>
      <p:sp>
        <p:nvSpPr>
          <p:cNvPr id="53" name="TextBox 52"/>
          <p:cNvSpPr txBox="1"/>
          <p:nvPr/>
        </p:nvSpPr>
        <p:spPr>
          <a:xfrm>
            <a:off x="6090839" y="3249001"/>
            <a:ext cx="1183235" cy="215444"/>
          </a:xfrm>
          <a:prstGeom prst="rect">
            <a:avLst/>
          </a:prstGeom>
          <a:noFill/>
        </p:spPr>
        <p:txBody>
          <a:bodyPr wrap="square" rtlCol="0" anchor="ctr">
            <a:spAutoFit/>
          </a:bodyPr>
          <a:lstStyle/>
          <a:p>
            <a:pPr algn="ctr">
              <a:defRPr/>
            </a:pPr>
            <a:r>
              <a:rPr lang="fr-FR" sz="800" b="1" dirty="0"/>
              <a:t>Carloni spaghetti HOFER</a:t>
            </a:r>
            <a:endParaRPr lang="en-US" sz="800" b="1" dirty="0"/>
          </a:p>
        </p:txBody>
      </p:sp>
      <p:sp>
        <p:nvSpPr>
          <p:cNvPr id="54" name="TextBox 53"/>
          <p:cNvSpPr txBox="1"/>
          <p:nvPr/>
        </p:nvSpPr>
        <p:spPr>
          <a:xfrm>
            <a:off x="6125151" y="3483173"/>
            <a:ext cx="1080745" cy="307777"/>
          </a:xfrm>
          <a:prstGeom prst="rect">
            <a:avLst/>
          </a:prstGeom>
          <a:noFill/>
        </p:spPr>
        <p:txBody>
          <a:bodyPr wrap="none" rtlCol="0">
            <a:spAutoFit/>
          </a:bodyPr>
          <a:lstStyle/>
          <a:p>
            <a:pPr algn="ctr">
              <a:defRPr/>
            </a:pPr>
            <a:r>
              <a:rPr lang="en-US" sz="1400" b="1" dirty="0">
                <a:solidFill>
                  <a:srgbClr val="761114"/>
                </a:solidFill>
              </a:rPr>
              <a:t>32%</a:t>
            </a:r>
          </a:p>
        </p:txBody>
      </p:sp>
      <p:graphicFrame>
        <p:nvGraphicFramePr>
          <p:cNvPr id="30" name="Chart 26"/>
          <p:cNvGraphicFramePr/>
          <p:nvPr>
            <p:extLst>
              <p:ext uri="{D42A27DB-BD31-4B8C-83A1-F6EECF244321}">
                <p14:modId xmlns:p14="http://schemas.microsoft.com/office/powerpoint/2010/main" val="3592428561"/>
              </p:ext>
            </p:extLst>
          </p:nvPr>
        </p:nvGraphicFramePr>
        <p:xfrm>
          <a:off x="3552825" y="4429125"/>
          <a:ext cx="2057401" cy="405072"/>
        </p:xfrm>
        <a:graphic>
          <a:graphicData uri="http://schemas.openxmlformats.org/drawingml/2006/chart">
            <c:chart xmlns:c="http://schemas.openxmlformats.org/drawingml/2006/chart" xmlns:r="http://schemas.openxmlformats.org/officeDocument/2006/relationships" r:id="rId10"/>
          </a:graphicData>
        </a:graphic>
      </p:graphicFrame>
      <p:pic>
        <p:nvPicPr>
          <p:cNvPr id="31" name="Grafik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345898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2270949106"/>
              </p:ext>
            </p:extLst>
          </p:nvPr>
        </p:nvGraphicFramePr>
        <p:xfrm>
          <a:off x="528197" y="1069784"/>
          <a:ext cx="7453753" cy="3951268"/>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28353">
                <a:tc>
                  <a:txBody>
                    <a:bodyPr/>
                    <a:lstStyle/>
                    <a:p>
                      <a:pPr>
                        <a:defRPr/>
                      </a:pPr>
                      <a:r>
                        <a:rPr lang="fr-FR" sz="900" b="1" noProof="0" dirty="0" err="1">
                          <a:solidFill>
                            <a:schemeClr val="bg1"/>
                          </a:solidFill>
                        </a:rPr>
                        <a:t>Gender</a:t>
                      </a:r>
                      <a:endParaRPr lang="fr-FR" sz="900" b="1" noProof="0" dirty="0">
                        <a:solidFill>
                          <a:schemeClr val="bg1"/>
                        </a:solidFill>
                      </a:endParaRP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780">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22%</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780">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a:t>
                      </a:r>
                    </a:p>
                  </a:txBody>
                  <a:tcPr marL="9525" marR="9525" marT="9525" marB="0" anchor="ctr"/>
                </a:tc>
                <a:extLst>
                  <a:ext uri="{0D108BD9-81ED-4DB2-BD59-A6C34878D82A}">
                    <a16:rowId xmlns:a16="http://schemas.microsoft.com/office/drawing/2014/main" xmlns="" val="10002"/>
                  </a:ext>
                </a:extLst>
              </a:tr>
              <a:tr h="146527">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8353">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780">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13%</a:t>
                      </a:r>
                    </a:p>
                  </a:txBody>
                  <a:tcPr marL="9525" marR="9525" marT="9525" marB="0" anchor="ctr"/>
                </a:tc>
                <a:extLst>
                  <a:ext uri="{0D108BD9-81ED-4DB2-BD59-A6C34878D82A}">
                    <a16:rowId xmlns:a16="http://schemas.microsoft.com/office/drawing/2014/main" xmlns="" val="10005"/>
                  </a:ext>
                </a:extLst>
              </a:tr>
              <a:tr h="162780">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26%</a:t>
                      </a:r>
                    </a:p>
                  </a:txBody>
                  <a:tcPr marL="9525" marR="9525" marT="9525" marB="0" anchor="ctr"/>
                </a:tc>
                <a:extLst>
                  <a:ext uri="{0D108BD9-81ED-4DB2-BD59-A6C34878D82A}">
                    <a16:rowId xmlns:a16="http://schemas.microsoft.com/office/drawing/2014/main" xmlns="" val="10006"/>
                  </a:ext>
                </a:extLst>
              </a:tr>
              <a:tr h="162780">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extLst>
                  <a:ext uri="{0D108BD9-81ED-4DB2-BD59-A6C34878D82A}">
                    <a16:rowId xmlns:a16="http://schemas.microsoft.com/office/drawing/2014/main" xmlns="" val="10007"/>
                  </a:ext>
                </a:extLst>
              </a:tr>
              <a:tr h="162780">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tc>
                <a:extLst>
                  <a:ext uri="{0D108BD9-81ED-4DB2-BD59-A6C34878D82A}">
                    <a16:rowId xmlns:a16="http://schemas.microsoft.com/office/drawing/2014/main" xmlns="" val="10008"/>
                  </a:ext>
                </a:extLst>
              </a:tr>
              <a:tr h="146527">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8353">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780">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extLst>
                  <a:ext uri="{0D108BD9-81ED-4DB2-BD59-A6C34878D82A}">
                    <a16:rowId xmlns:a16="http://schemas.microsoft.com/office/drawing/2014/main" xmlns="" val="10011"/>
                  </a:ext>
                </a:extLst>
              </a:tr>
              <a:tr h="20211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a:t>
                      </a:r>
                    </a:p>
                  </a:txBody>
                  <a:tcPr marL="9525" marR="9525" marT="9525" marB="0" anchor="ctr"/>
                </a:tc>
                <a:extLst>
                  <a:ext uri="{0D108BD9-81ED-4DB2-BD59-A6C34878D82A}">
                    <a16:rowId xmlns:a16="http://schemas.microsoft.com/office/drawing/2014/main" xmlns="" val="10012"/>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3"/>
                  </a:ext>
                </a:extLst>
              </a:tr>
              <a:tr h="163052">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extLst>
                  <a:ext uri="{0D108BD9-81ED-4DB2-BD59-A6C34878D82A}">
                    <a16:rowId xmlns:a16="http://schemas.microsoft.com/office/drawing/2014/main" xmlns="" val="10014"/>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a:t>
                      </a:r>
                    </a:p>
                  </a:txBody>
                  <a:tcPr marL="9525" marR="9525" marT="9525" marB="0" anchor="ctr"/>
                </a:tc>
                <a:extLst>
                  <a:ext uri="{0D108BD9-81ED-4DB2-BD59-A6C34878D82A}">
                    <a16:rowId xmlns:a16="http://schemas.microsoft.com/office/drawing/2014/main" xmlns="" val="10015"/>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extLst>
                  <a:ext uri="{0D108BD9-81ED-4DB2-BD59-A6C34878D82A}">
                    <a16:rowId xmlns:a16="http://schemas.microsoft.com/office/drawing/2014/main" xmlns="" val="10016"/>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13%</a:t>
                      </a:r>
                    </a:p>
                  </a:txBody>
                  <a:tcPr marL="9525" marR="9525" marT="9525" marB="0" anchor="ctr"/>
                </a:tc>
                <a:extLst>
                  <a:ext uri="{0D108BD9-81ED-4DB2-BD59-A6C34878D82A}">
                    <a16:rowId xmlns:a16="http://schemas.microsoft.com/office/drawing/2014/main" xmlns="" val="10017"/>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8"/>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tc>
                <a:extLst>
                  <a:ext uri="{0D108BD9-81ED-4DB2-BD59-A6C34878D82A}">
                    <a16:rowId xmlns:a16="http://schemas.microsoft.com/office/drawing/2014/main" xmlns="" val="10019"/>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17%</a:t>
                      </a:r>
                    </a:p>
                  </a:txBody>
                  <a:tcPr marL="9525" marR="9525" marT="9525" marB="0" anchor="ctr"/>
                </a:tc>
                <a:extLst>
                  <a:ext uri="{0D108BD9-81ED-4DB2-BD59-A6C34878D82A}">
                    <a16:rowId xmlns:a16="http://schemas.microsoft.com/office/drawing/2014/main" xmlns="" val="10020"/>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21"/>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AWARENESS</a:t>
            </a:r>
            <a:endParaRPr lang="fr-FR" sz="1100" dirty="0"/>
          </a:p>
        </p:txBody>
      </p:sp>
      <p:pic>
        <p:nvPicPr>
          <p:cNvPr id="4" name="Picture 3" descr="Calendar&#10;&#10;Description automatically generated">
            <a:extLst>
              <a:ext uri="{FF2B5EF4-FFF2-40B4-BE49-F238E27FC236}">
                <a16:creationId xmlns:a16="http://schemas.microsoft.com/office/drawing/2014/main" xmlns="" id="{FDEB52E0-A020-4833-AD82-1B710A8DE372}"/>
              </a:ext>
            </a:extLst>
          </p:cNvPr>
          <p:cNvPicPr>
            <a:picLocks noChangeAspect="1"/>
          </p:cNvPicPr>
          <p:nvPr/>
        </p:nvPicPr>
        <p:blipFill>
          <a:blip r:embed="rId3"/>
          <a:stretch>
            <a:fillRect/>
          </a:stretch>
        </p:blipFill>
        <p:spPr>
          <a:xfrm>
            <a:off x="7000682" y="612653"/>
            <a:ext cx="1065868" cy="599574"/>
          </a:xfrm>
          <a:prstGeom prst="rect">
            <a:avLst/>
          </a:prstGeom>
        </p:spPr>
      </p:pic>
      <p:pic>
        <p:nvPicPr>
          <p:cNvPr id="5" name="Picture 4">
            <a:extLst>
              <a:ext uri="{FF2B5EF4-FFF2-40B4-BE49-F238E27FC236}">
                <a16:creationId xmlns:a16="http://schemas.microsoft.com/office/drawing/2014/main" xmlns="" id="{59571438-2AAA-4F4B-B802-1D5B842264AE}"/>
              </a:ext>
            </a:extLst>
          </p:cNvPr>
          <p:cNvPicPr>
            <a:picLocks noChangeAspect="1"/>
          </p:cNvPicPr>
          <p:nvPr/>
        </p:nvPicPr>
        <p:blipFill>
          <a:blip r:embed="rId4"/>
          <a:stretch>
            <a:fillRect/>
          </a:stretch>
        </p:blipFill>
        <p:spPr>
          <a:xfrm>
            <a:off x="5518393" y="597734"/>
            <a:ext cx="625476" cy="625476"/>
          </a:xfrm>
          <a:prstGeom prst="rect">
            <a:avLst/>
          </a:prstGeom>
        </p:spPr>
      </p:pic>
      <p:pic>
        <p:nvPicPr>
          <p:cNvPr id="6" name="Picture 5" descr="Text, letter&#10;&#10;Description automatically generated">
            <a:extLst>
              <a:ext uri="{FF2B5EF4-FFF2-40B4-BE49-F238E27FC236}">
                <a16:creationId xmlns:a16="http://schemas.microsoft.com/office/drawing/2014/main" xmlns="" id="{F00973CC-D0BF-4AA1-93F0-B06BCB8E7752}"/>
              </a:ext>
            </a:extLst>
          </p:cNvPr>
          <p:cNvPicPr>
            <a:picLocks noChangeAspect="1"/>
          </p:cNvPicPr>
          <p:nvPr/>
        </p:nvPicPr>
        <p:blipFill>
          <a:blip r:embed="rId5"/>
          <a:stretch>
            <a:fillRect/>
          </a:stretch>
        </p:blipFill>
        <p:spPr>
          <a:xfrm>
            <a:off x="1965646" y="739629"/>
            <a:ext cx="900026" cy="23230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xmlns="" id="{274DD6CE-38B3-4F3C-B88E-82A72616093F}"/>
              </a:ext>
            </a:extLst>
          </p:cNvPr>
          <p:cNvPicPr>
            <a:picLocks noChangeAspect="1"/>
          </p:cNvPicPr>
          <p:nvPr/>
        </p:nvPicPr>
        <p:blipFill>
          <a:blip r:embed="rId6"/>
          <a:stretch>
            <a:fillRect/>
          </a:stretch>
        </p:blipFill>
        <p:spPr>
          <a:xfrm>
            <a:off x="4038600" y="539311"/>
            <a:ext cx="212185" cy="656245"/>
          </a:xfrm>
          <a:prstGeom prst="rect">
            <a:avLst/>
          </a:prstGeom>
        </p:spPr>
      </p:pic>
      <p:pic>
        <p:nvPicPr>
          <p:cNvPr id="9" name="Picture 8" descr="A close - up of a vending machine&#10;&#10;Description automatically generated with low confidence">
            <a:extLst>
              <a:ext uri="{FF2B5EF4-FFF2-40B4-BE49-F238E27FC236}">
                <a16:creationId xmlns:a16="http://schemas.microsoft.com/office/drawing/2014/main" xmlns="" id="{C05ECDFF-C8EF-4D20-AED7-D88FDDB978C5}"/>
              </a:ext>
            </a:extLst>
          </p:cNvPr>
          <p:cNvPicPr>
            <a:picLocks noChangeAspect="1"/>
          </p:cNvPicPr>
          <p:nvPr/>
        </p:nvPicPr>
        <p:blipFill>
          <a:blip r:embed="rId7"/>
          <a:stretch>
            <a:fillRect/>
          </a:stretch>
        </p:blipFill>
        <p:spPr>
          <a:xfrm>
            <a:off x="4844901" y="545006"/>
            <a:ext cx="248529" cy="71007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10A1E82E-0B52-4DE6-ADC3-B61C40E66DB9}"/>
              </a:ext>
            </a:extLst>
          </p:cNvPr>
          <p:cNvPicPr>
            <a:picLocks noChangeAspect="1"/>
          </p:cNvPicPr>
          <p:nvPr/>
        </p:nvPicPr>
        <p:blipFill>
          <a:blip r:embed="rId8"/>
          <a:stretch>
            <a:fillRect/>
          </a:stretch>
        </p:blipFill>
        <p:spPr>
          <a:xfrm>
            <a:off x="6378914" y="617881"/>
            <a:ext cx="630158" cy="630158"/>
          </a:xfrm>
          <a:prstGeom prst="rect">
            <a:avLst/>
          </a:prstGeom>
        </p:spPr>
      </p:pic>
      <p:sp>
        <p:nvSpPr>
          <p:cNvPr id="11" name="TextBox 10">
            <a:extLst>
              <a:ext uri="{FF2B5EF4-FFF2-40B4-BE49-F238E27FC236}">
                <a16:creationId xmlns:a16="http://schemas.microsoft.com/office/drawing/2014/main" xmlns="" id="{3C56488E-70BC-43A0-B5C1-500F72B7D91D}"/>
              </a:ext>
            </a:extLst>
          </p:cNvPr>
          <p:cNvSpPr txBox="1"/>
          <p:nvPr/>
        </p:nvSpPr>
        <p:spPr>
          <a:xfrm>
            <a:off x="2872529" y="669750"/>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75954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3"/>
          <p:cNvGraphicFramePr/>
          <p:nvPr>
            <p:extLst>
              <p:ext uri="{D42A27DB-BD31-4B8C-83A1-F6EECF244321}">
                <p14:modId xmlns:p14="http://schemas.microsoft.com/office/powerpoint/2010/main" val="53566987"/>
              </p:ext>
            </p:extLst>
          </p:nvPr>
        </p:nvGraphicFramePr>
        <p:xfrm>
          <a:off x="347725" y="676275"/>
          <a:ext cx="8659688" cy="435162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593725" y="676275"/>
            <a:ext cx="8167688" cy="571500"/>
          </a:xfrm>
          <a:prstGeom prst="rect">
            <a:avLst/>
          </a:prstGeom>
        </p:spPr>
        <p:txBody>
          <a:bodyPr vert="horz" wrap="square" lIns="91440" tIns="0" rIns="91440" bIns="0" rtlCol="0" anchor="t"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endParaRPr lang="en-US" dirty="0"/>
          </a:p>
        </p:txBody>
      </p:sp>
      <p:sp>
        <p:nvSpPr>
          <p:cNvPr id="26" name="Titre 1"/>
          <p:cNvSpPr txBox="1">
            <a:spLocks/>
          </p:cNvSpPr>
          <p:nvPr/>
        </p:nvSpPr>
        <p:spPr>
          <a:xfrm>
            <a:off x="793697" y="229401"/>
            <a:ext cx="7767744" cy="6096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r>
              <a:rPr lang="fr-FR" sz="2000" dirty="0" smtClean="0"/>
              <a:t>the </a:t>
            </a:r>
            <a:r>
              <a:rPr lang="fr-FR" sz="2000" dirty="0"/>
              <a:t>store </a:t>
            </a:r>
            <a:r>
              <a:rPr lang="fr-FR" sz="2000" dirty="0" err="1"/>
              <a:t>is</a:t>
            </a:r>
            <a:r>
              <a:rPr lang="fr-FR" sz="2000" dirty="0"/>
              <a:t> the main source of </a:t>
            </a:r>
            <a:r>
              <a:rPr lang="fr-FR" sz="2000" dirty="0" err="1"/>
              <a:t>awareness</a:t>
            </a:r>
            <a:r>
              <a:rPr lang="fr-FR" sz="2000" dirty="0"/>
              <a:t>.</a:t>
            </a:r>
            <a:endParaRPr lang="fr-FR" sz="1050" i="1" dirty="0"/>
          </a:p>
        </p:txBody>
      </p:sp>
      <p:sp>
        <p:nvSpPr>
          <p:cNvPr id="11" name="TextBox 4"/>
          <p:cNvSpPr txBox="1"/>
          <p:nvPr/>
        </p:nvSpPr>
        <p:spPr>
          <a:xfrm>
            <a:off x="1966180" y="1209586"/>
            <a:ext cx="6492019" cy="276999"/>
          </a:xfrm>
          <a:prstGeom prst="rect">
            <a:avLst/>
          </a:prstGeom>
          <a:solidFill>
            <a:srgbClr val="FFFFFF"/>
          </a:solidFill>
          <a:ln>
            <a:noFill/>
          </a:ln>
        </p:spPr>
        <p:txBody>
          <a:bodyPr wrap="square" rtlCol="0">
            <a:spAutoFit/>
          </a:bodyPr>
          <a:lstStyle/>
          <a:p>
            <a:pPr algn="ctr"/>
            <a:r>
              <a:rPr lang="en-US" sz="1200" b="1" dirty="0"/>
              <a:t>You indicated you have seen this product before. Where did you see this product?</a:t>
            </a:r>
            <a:endParaRPr lang="en-US" sz="900" dirty="0"/>
          </a:p>
        </p:txBody>
      </p:sp>
      <p:pic>
        <p:nvPicPr>
          <p:cNvPr id="8"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3950197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ctrTitle"/>
          </p:nvPr>
        </p:nvSpPr>
        <p:spPr>
          <a:xfrm>
            <a:off x="242828" y="2038350"/>
            <a:ext cx="7605771" cy="982664"/>
          </a:xfrm>
        </p:spPr>
        <p:txBody>
          <a:bodyPr/>
          <a:lstStyle/>
          <a:p>
            <a:r>
              <a:rPr lang="fr-FR" dirty="0"/>
              <a:t>USAGE</a:t>
            </a:r>
            <a:br>
              <a:rPr lang="fr-FR" dirty="0"/>
            </a:br>
            <a:endParaRPr lang="fr-FR" sz="1600" i="1" dirty="0"/>
          </a:p>
        </p:txBody>
      </p:sp>
      <p:pic>
        <p:nvPicPr>
          <p:cNvPr id="4"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3944152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93725" y="676275"/>
            <a:ext cx="8167688" cy="571500"/>
          </a:xfrm>
          <a:prstGeom prst="rect">
            <a:avLst/>
          </a:prstGeom>
        </p:spPr>
        <p:txBody>
          <a:bodyPr vert="horz" wrap="square" lIns="91440" tIns="0" rIns="91440" bIns="0" rtlCol="0" anchor="t"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endParaRPr lang="en-US" dirty="0"/>
          </a:p>
        </p:txBody>
      </p:sp>
      <p:sp>
        <p:nvSpPr>
          <p:cNvPr id="15" name="TextBox 3"/>
          <p:cNvSpPr txBox="1"/>
          <p:nvPr/>
        </p:nvSpPr>
        <p:spPr>
          <a:xfrm>
            <a:off x="2133600" y="1125361"/>
            <a:ext cx="4879063" cy="276999"/>
          </a:xfrm>
          <a:prstGeom prst="rect">
            <a:avLst/>
          </a:prstGeom>
          <a:noFill/>
        </p:spPr>
        <p:txBody>
          <a:bodyPr wrap="square" rtlCol="0">
            <a:spAutoFit/>
          </a:bodyPr>
          <a:lstStyle/>
          <a:p>
            <a:pPr algn="ctr"/>
            <a:r>
              <a:rPr lang="en-US" sz="1200" b="1" dirty="0">
                <a:solidFill>
                  <a:schemeClr val="tx2"/>
                </a:solidFill>
              </a:rPr>
              <a:t>Have you used this product?</a:t>
            </a:r>
            <a:endParaRPr lang="en-US" sz="900" b="1" i="1" dirty="0">
              <a:solidFill>
                <a:schemeClr val="tx2"/>
              </a:solidFill>
            </a:endParaRPr>
          </a:p>
        </p:txBody>
      </p:sp>
      <p:sp>
        <p:nvSpPr>
          <p:cNvPr id="33" name="Title 2"/>
          <p:cNvSpPr>
            <a:spLocks noGrp="1"/>
          </p:cNvSpPr>
          <p:nvPr>
            <p:ph type="title"/>
          </p:nvPr>
        </p:nvSpPr>
        <p:spPr>
          <a:xfrm>
            <a:off x="593725" y="209550"/>
            <a:ext cx="8165592" cy="428625"/>
          </a:xfrm>
        </p:spPr>
        <p:txBody>
          <a:bodyPr/>
          <a:lstStyle/>
          <a:p>
            <a:r>
              <a:rPr lang="fr-FR" sz="3200" dirty="0"/>
              <a:t>Product usage</a:t>
            </a:r>
          </a:p>
        </p:txBody>
      </p:sp>
      <p:graphicFrame>
        <p:nvGraphicFramePr>
          <p:cNvPr id="16" name="Chart 26"/>
          <p:cNvGraphicFramePr/>
          <p:nvPr>
            <p:extLst>
              <p:ext uri="{D42A27DB-BD31-4B8C-83A1-F6EECF244321}">
                <p14:modId xmlns:p14="http://schemas.microsoft.com/office/powerpoint/2010/main" val="1534357227"/>
              </p:ext>
            </p:extLst>
          </p:nvPr>
        </p:nvGraphicFramePr>
        <p:xfrm>
          <a:off x="1019704" y="1161859"/>
          <a:ext cx="1571096"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27"/>
          <p:cNvGraphicFramePr/>
          <p:nvPr>
            <p:extLst>
              <p:ext uri="{D42A27DB-BD31-4B8C-83A1-F6EECF244321}">
                <p14:modId xmlns:p14="http://schemas.microsoft.com/office/powerpoint/2010/main" val="918557983"/>
              </p:ext>
            </p:extLst>
          </p:nvPr>
        </p:nvGraphicFramePr>
        <p:xfrm>
          <a:off x="2940403" y="1161859"/>
          <a:ext cx="1571096"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228847" y="1831765"/>
            <a:ext cx="1143000" cy="215444"/>
          </a:xfrm>
          <a:prstGeom prst="rect">
            <a:avLst/>
          </a:prstGeom>
          <a:noFill/>
        </p:spPr>
        <p:txBody>
          <a:bodyPr wrap="square" rtlCol="0" anchor="ctr">
            <a:spAutoFit/>
          </a:bodyPr>
          <a:lstStyle/>
          <a:p>
            <a:pPr algn="ctr">
              <a:defRPr/>
            </a:pPr>
            <a:r>
              <a:rPr lang="fr-FR" sz="800" b="1" dirty="0"/>
              <a:t>TRE MULINI špageti bronaste šobe  EUROSPIN</a:t>
            </a:r>
            <a:endParaRPr lang="en-US" sz="800" b="1" dirty="0"/>
          </a:p>
        </p:txBody>
      </p:sp>
      <p:sp>
        <p:nvSpPr>
          <p:cNvPr id="20" name="TextBox 19"/>
          <p:cNvSpPr txBox="1"/>
          <p:nvPr/>
        </p:nvSpPr>
        <p:spPr>
          <a:xfrm>
            <a:off x="3133928" y="1681082"/>
            <a:ext cx="1183235" cy="338554"/>
          </a:xfrm>
          <a:prstGeom prst="rect">
            <a:avLst/>
          </a:prstGeom>
          <a:noFill/>
        </p:spPr>
        <p:txBody>
          <a:bodyPr wrap="square" rtlCol="0" anchor="ctr">
            <a:spAutoFit/>
          </a:bodyPr>
          <a:lstStyle/>
          <a:p>
            <a:pPr algn="ctr">
              <a:defRPr/>
            </a:pPr>
            <a:r>
              <a:rPr lang="fr-FR" sz="800" b="1" dirty="0" err="1"/>
              <a:t>Competitor</a:t>
            </a:r>
            <a:r>
              <a:rPr lang="fr-FR" sz="800" b="1" dirty="0"/>
              <a:t> </a:t>
            </a:r>
          </a:p>
          <a:p>
            <a:pPr algn="ctr">
              <a:defRPr/>
            </a:pPr>
            <a:r>
              <a:rPr lang="fr-FR" sz="800" b="1" dirty="0" err="1"/>
              <a:t>Average</a:t>
            </a:r>
            <a:endParaRPr lang="en-US" sz="800" b="1" dirty="0"/>
          </a:p>
        </p:txBody>
      </p:sp>
      <p:sp>
        <p:nvSpPr>
          <p:cNvPr id="21" name="TextBox 20"/>
          <p:cNvSpPr txBox="1"/>
          <p:nvPr/>
        </p:nvSpPr>
        <p:spPr>
          <a:xfrm>
            <a:off x="1268435" y="2111573"/>
            <a:ext cx="1080745" cy="307777"/>
          </a:xfrm>
          <a:prstGeom prst="rect">
            <a:avLst/>
          </a:prstGeom>
          <a:noFill/>
        </p:spPr>
        <p:txBody>
          <a:bodyPr wrap="none" rtlCol="0">
            <a:spAutoFit/>
          </a:bodyPr>
          <a:lstStyle/>
          <a:p>
            <a:pPr algn="ctr">
              <a:defRPr/>
            </a:pPr>
            <a:r>
              <a:rPr lang="en-US" sz="1400" b="1" dirty="0">
                <a:solidFill>
                  <a:schemeClr val="accent5"/>
                </a:solidFill>
              </a:rPr>
              <a:t>44%</a:t>
            </a:r>
          </a:p>
        </p:txBody>
      </p:sp>
      <p:sp>
        <p:nvSpPr>
          <p:cNvPr id="22" name="TextBox 21"/>
          <p:cNvSpPr txBox="1"/>
          <p:nvPr/>
        </p:nvSpPr>
        <p:spPr>
          <a:xfrm>
            <a:off x="3185173" y="1976809"/>
            <a:ext cx="1080745" cy="307777"/>
          </a:xfrm>
          <a:prstGeom prst="rect">
            <a:avLst/>
          </a:prstGeom>
          <a:noFill/>
        </p:spPr>
        <p:txBody>
          <a:bodyPr wrap="none" rtlCol="0">
            <a:spAutoFit/>
          </a:bodyPr>
          <a:lstStyle/>
          <a:p>
            <a:pPr algn="ctr">
              <a:defRPr/>
            </a:pPr>
            <a:r>
              <a:rPr lang="en-US" sz="1400" b="1" dirty="0">
                <a:solidFill>
                  <a:schemeClr val="accent1"/>
                </a:solidFill>
              </a:rPr>
              <a:t>54%</a:t>
            </a:r>
          </a:p>
        </p:txBody>
      </p:sp>
      <p:graphicFrame>
        <p:nvGraphicFramePr>
          <p:cNvPr id="24" name="Chart 27"/>
          <p:cNvGraphicFramePr/>
          <p:nvPr>
            <p:extLst>
              <p:ext uri="{D42A27DB-BD31-4B8C-83A1-F6EECF244321}">
                <p14:modId xmlns:p14="http://schemas.microsoft.com/office/powerpoint/2010/main" val="1678205651"/>
              </p:ext>
            </p:extLst>
          </p:nvPr>
        </p:nvGraphicFramePr>
        <p:xfrm>
          <a:off x="4861102" y="1180054"/>
          <a:ext cx="1571096"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p:cNvSpPr txBox="1"/>
          <p:nvPr/>
        </p:nvSpPr>
        <p:spPr>
          <a:xfrm>
            <a:off x="5055437" y="1750741"/>
            <a:ext cx="1183235" cy="215444"/>
          </a:xfrm>
          <a:prstGeom prst="rect">
            <a:avLst/>
          </a:prstGeom>
          <a:noFill/>
        </p:spPr>
        <p:txBody>
          <a:bodyPr wrap="square" rtlCol="0" anchor="ctr">
            <a:spAutoFit/>
          </a:bodyPr>
          <a:lstStyle/>
          <a:p>
            <a:pPr algn="ctr">
              <a:defRPr/>
            </a:pPr>
            <a:r>
              <a:rPr lang="fr-FR" sz="800" b="1" dirty="0"/>
              <a:t>Špageti TUŠ</a:t>
            </a:r>
            <a:endParaRPr lang="en-US" sz="800" b="1" dirty="0"/>
          </a:p>
        </p:txBody>
      </p:sp>
      <p:sp>
        <p:nvSpPr>
          <p:cNvPr id="26" name="TextBox 25"/>
          <p:cNvSpPr txBox="1"/>
          <p:nvPr/>
        </p:nvSpPr>
        <p:spPr>
          <a:xfrm>
            <a:off x="5089749" y="1984913"/>
            <a:ext cx="1080745" cy="307777"/>
          </a:xfrm>
          <a:prstGeom prst="rect">
            <a:avLst/>
          </a:prstGeom>
          <a:noFill/>
        </p:spPr>
        <p:txBody>
          <a:bodyPr wrap="none" rtlCol="0">
            <a:spAutoFit/>
          </a:bodyPr>
          <a:lstStyle/>
          <a:p>
            <a:pPr algn="ctr">
              <a:defRPr/>
            </a:pPr>
            <a:r>
              <a:rPr lang="en-US" sz="1400" b="1" dirty="0">
                <a:solidFill>
                  <a:schemeClr val="accent4"/>
                </a:solidFill>
              </a:rPr>
              <a:t>37%</a:t>
            </a:r>
          </a:p>
        </p:txBody>
      </p:sp>
      <p:graphicFrame>
        <p:nvGraphicFramePr>
          <p:cNvPr id="27" name="Chart 27"/>
          <p:cNvGraphicFramePr/>
          <p:nvPr>
            <p:extLst>
              <p:ext uri="{D42A27DB-BD31-4B8C-83A1-F6EECF244321}">
                <p14:modId xmlns:p14="http://schemas.microsoft.com/office/powerpoint/2010/main" val="1353703045"/>
              </p:ext>
            </p:extLst>
          </p:nvPr>
        </p:nvGraphicFramePr>
        <p:xfrm>
          <a:off x="6781800" y="1180054"/>
          <a:ext cx="1571096"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p:cNvSpPr txBox="1"/>
          <p:nvPr/>
        </p:nvSpPr>
        <p:spPr>
          <a:xfrm>
            <a:off x="6981215" y="1741013"/>
            <a:ext cx="1183235" cy="215444"/>
          </a:xfrm>
          <a:prstGeom prst="rect">
            <a:avLst/>
          </a:prstGeom>
          <a:noFill/>
        </p:spPr>
        <p:txBody>
          <a:bodyPr wrap="square" rtlCol="0" anchor="ctr">
            <a:spAutoFit/>
          </a:bodyPr>
          <a:lstStyle/>
          <a:p>
            <a:pPr algn="ctr">
              <a:defRPr/>
            </a:pPr>
            <a:r>
              <a:rPr lang="fr-FR" sz="800" b="1" dirty="0"/>
              <a:t>Spaghetti MERCATOR</a:t>
            </a:r>
            <a:endParaRPr lang="en-US" sz="800" b="1" dirty="0"/>
          </a:p>
        </p:txBody>
      </p:sp>
      <p:sp>
        <p:nvSpPr>
          <p:cNvPr id="29" name="TextBox 28"/>
          <p:cNvSpPr txBox="1"/>
          <p:nvPr/>
        </p:nvSpPr>
        <p:spPr>
          <a:xfrm>
            <a:off x="7020464" y="1975185"/>
            <a:ext cx="1070871" cy="307777"/>
          </a:xfrm>
          <a:prstGeom prst="rect">
            <a:avLst/>
          </a:prstGeom>
          <a:noFill/>
        </p:spPr>
        <p:txBody>
          <a:bodyPr wrap="none" rtlCol="0">
            <a:spAutoFit/>
          </a:bodyPr>
          <a:lstStyle/>
          <a:p>
            <a:pPr algn="ctr">
              <a:defRPr/>
            </a:pPr>
            <a:r>
              <a:rPr lang="en-US" sz="1400" b="1" dirty="0">
                <a:solidFill>
                  <a:srgbClr val="B21DAC"/>
                </a:solidFill>
              </a:rPr>
              <a:t>51%</a:t>
            </a:r>
          </a:p>
        </p:txBody>
      </p:sp>
      <p:graphicFrame>
        <p:nvGraphicFramePr>
          <p:cNvPr id="36" name="Chart 26"/>
          <p:cNvGraphicFramePr/>
          <p:nvPr>
            <p:extLst>
              <p:ext uri="{D42A27DB-BD31-4B8C-83A1-F6EECF244321}">
                <p14:modId xmlns:p14="http://schemas.microsoft.com/office/powerpoint/2010/main" val="2423813695"/>
              </p:ext>
            </p:extLst>
          </p:nvPr>
        </p:nvGraphicFramePr>
        <p:xfrm>
          <a:off x="1978906" y="2533459"/>
          <a:ext cx="1571096"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0" name="Chart 27"/>
          <p:cNvGraphicFramePr/>
          <p:nvPr>
            <p:extLst>
              <p:ext uri="{D42A27DB-BD31-4B8C-83A1-F6EECF244321}">
                <p14:modId xmlns:p14="http://schemas.microsoft.com/office/powerpoint/2010/main" val="301307849"/>
              </p:ext>
            </p:extLst>
          </p:nvPr>
        </p:nvGraphicFramePr>
        <p:xfrm>
          <a:off x="3899605" y="2533459"/>
          <a:ext cx="1571096"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41" name="TextBox 40"/>
          <p:cNvSpPr txBox="1"/>
          <p:nvPr/>
        </p:nvSpPr>
        <p:spPr>
          <a:xfrm>
            <a:off x="2188049" y="3127165"/>
            <a:ext cx="1143000" cy="215444"/>
          </a:xfrm>
          <a:prstGeom prst="rect">
            <a:avLst/>
          </a:prstGeom>
          <a:noFill/>
        </p:spPr>
        <p:txBody>
          <a:bodyPr wrap="square" rtlCol="0" anchor="ctr">
            <a:spAutoFit/>
          </a:bodyPr>
          <a:lstStyle/>
          <a:p>
            <a:pPr algn="ctr">
              <a:defRPr/>
            </a:pPr>
            <a:r>
              <a:rPr lang="fr-FR" sz="800" b="1" dirty="0"/>
              <a:t>S Budget špageti SPAR</a:t>
            </a:r>
            <a:endParaRPr lang="en-US" sz="800" b="1" dirty="0"/>
          </a:p>
        </p:txBody>
      </p:sp>
      <p:sp>
        <p:nvSpPr>
          <p:cNvPr id="42" name="TextBox 41"/>
          <p:cNvSpPr txBox="1"/>
          <p:nvPr/>
        </p:nvSpPr>
        <p:spPr>
          <a:xfrm>
            <a:off x="4093130" y="3249001"/>
            <a:ext cx="1183235" cy="215444"/>
          </a:xfrm>
          <a:prstGeom prst="rect">
            <a:avLst/>
          </a:prstGeom>
          <a:noFill/>
        </p:spPr>
        <p:txBody>
          <a:bodyPr wrap="square" rtlCol="0" anchor="ctr">
            <a:spAutoFit/>
          </a:bodyPr>
          <a:lstStyle/>
          <a:p>
            <a:pPr algn="ctr">
              <a:defRPr/>
            </a:pPr>
            <a:r>
              <a:rPr lang="fr-FR" sz="800" b="1" dirty="0"/>
              <a:t>Combino spaghetti LIDL</a:t>
            </a:r>
            <a:endParaRPr lang="en-US" sz="800" b="1" dirty="0"/>
          </a:p>
        </p:txBody>
      </p:sp>
      <p:sp>
        <p:nvSpPr>
          <p:cNvPr id="43" name="TextBox 42"/>
          <p:cNvSpPr txBox="1"/>
          <p:nvPr/>
        </p:nvSpPr>
        <p:spPr>
          <a:xfrm>
            <a:off x="2227637" y="3406973"/>
            <a:ext cx="1080745" cy="307777"/>
          </a:xfrm>
          <a:prstGeom prst="rect">
            <a:avLst/>
          </a:prstGeom>
          <a:noFill/>
        </p:spPr>
        <p:txBody>
          <a:bodyPr wrap="none" rtlCol="0">
            <a:spAutoFit/>
          </a:bodyPr>
          <a:lstStyle/>
          <a:p>
            <a:pPr algn="ctr">
              <a:defRPr/>
            </a:pPr>
            <a:r>
              <a:rPr lang="en-US" sz="1400" b="1" dirty="0">
                <a:solidFill>
                  <a:srgbClr val="8DC63F"/>
                </a:solidFill>
              </a:rPr>
              <a:t>44%</a:t>
            </a:r>
          </a:p>
        </p:txBody>
      </p:sp>
      <p:sp>
        <p:nvSpPr>
          <p:cNvPr id="44" name="TextBox 43"/>
          <p:cNvSpPr txBox="1"/>
          <p:nvPr/>
        </p:nvSpPr>
        <p:spPr>
          <a:xfrm>
            <a:off x="4144375" y="3483173"/>
            <a:ext cx="1080745" cy="307777"/>
          </a:xfrm>
          <a:prstGeom prst="rect">
            <a:avLst/>
          </a:prstGeom>
          <a:noFill/>
        </p:spPr>
        <p:txBody>
          <a:bodyPr wrap="none" rtlCol="0">
            <a:spAutoFit/>
          </a:bodyPr>
          <a:lstStyle/>
          <a:p>
            <a:pPr algn="ctr">
              <a:defRPr/>
            </a:pPr>
            <a:r>
              <a:rPr lang="en-US" sz="1400" b="1" dirty="0">
                <a:solidFill>
                  <a:srgbClr val="002060"/>
                </a:solidFill>
              </a:rPr>
              <a:t>72%</a:t>
            </a:r>
          </a:p>
        </p:txBody>
      </p:sp>
      <p:graphicFrame>
        <p:nvGraphicFramePr>
          <p:cNvPr id="45" name="Chart 27"/>
          <p:cNvGraphicFramePr/>
          <p:nvPr>
            <p:extLst>
              <p:ext uri="{D42A27DB-BD31-4B8C-83A1-F6EECF244321}">
                <p14:modId xmlns:p14="http://schemas.microsoft.com/office/powerpoint/2010/main" val="2440903608"/>
              </p:ext>
            </p:extLst>
          </p:nvPr>
        </p:nvGraphicFramePr>
        <p:xfrm>
          <a:off x="5820304" y="2551654"/>
          <a:ext cx="1571096" cy="1828800"/>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Box 45"/>
          <p:cNvSpPr txBox="1"/>
          <p:nvPr/>
        </p:nvSpPr>
        <p:spPr>
          <a:xfrm>
            <a:off x="6014639" y="3249001"/>
            <a:ext cx="1183235" cy="215444"/>
          </a:xfrm>
          <a:prstGeom prst="rect">
            <a:avLst/>
          </a:prstGeom>
          <a:noFill/>
        </p:spPr>
        <p:txBody>
          <a:bodyPr wrap="square" rtlCol="0" anchor="ctr">
            <a:spAutoFit/>
          </a:bodyPr>
          <a:lstStyle/>
          <a:p>
            <a:pPr algn="ctr">
              <a:defRPr/>
            </a:pPr>
            <a:r>
              <a:rPr lang="fr-FR" sz="800" b="1" dirty="0"/>
              <a:t>Carloni spaghetti HOFER</a:t>
            </a:r>
            <a:endParaRPr lang="en-US" sz="800" b="1" dirty="0"/>
          </a:p>
        </p:txBody>
      </p:sp>
      <p:sp>
        <p:nvSpPr>
          <p:cNvPr id="47" name="TextBox 46"/>
          <p:cNvSpPr txBox="1"/>
          <p:nvPr/>
        </p:nvSpPr>
        <p:spPr>
          <a:xfrm>
            <a:off x="6048951" y="3483173"/>
            <a:ext cx="1080745" cy="307777"/>
          </a:xfrm>
          <a:prstGeom prst="rect">
            <a:avLst/>
          </a:prstGeom>
          <a:noFill/>
        </p:spPr>
        <p:txBody>
          <a:bodyPr wrap="none" rtlCol="0">
            <a:spAutoFit/>
          </a:bodyPr>
          <a:lstStyle/>
          <a:p>
            <a:pPr algn="ctr">
              <a:defRPr/>
            </a:pPr>
            <a:r>
              <a:rPr lang="en-US" sz="1400" b="1" dirty="0">
                <a:solidFill>
                  <a:srgbClr val="761114"/>
                </a:solidFill>
              </a:rPr>
              <a:t>67%</a:t>
            </a:r>
          </a:p>
        </p:txBody>
      </p:sp>
      <p:pic>
        <p:nvPicPr>
          <p:cNvPr id="30" name="Grafik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graphicFrame>
        <p:nvGraphicFramePr>
          <p:cNvPr id="31" name="Chart 26"/>
          <p:cNvGraphicFramePr/>
          <p:nvPr>
            <p:extLst>
              <p:ext uri="{D42A27DB-BD31-4B8C-83A1-F6EECF244321}">
                <p14:modId xmlns:p14="http://schemas.microsoft.com/office/powerpoint/2010/main" val="3944981290"/>
              </p:ext>
            </p:extLst>
          </p:nvPr>
        </p:nvGraphicFramePr>
        <p:xfrm>
          <a:off x="3552825" y="4429125"/>
          <a:ext cx="2057401" cy="40507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294843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421056799"/>
              </p:ext>
            </p:extLst>
          </p:nvPr>
        </p:nvGraphicFramePr>
        <p:xfrm>
          <a:off x="528197" y="1069784"/>
          <a:ext cx="7453753" cy="3951268"/>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28353">
                <a:tc>
                  <a:txBody>
                    <a:bodyPr/>
                    <a:lstStyle/>
                    <a:p>
                      <a:pPr>
                        <a:defRPr/>
                      </a:pPr>
                      <a:r>
                        <a:rPr lang="fr-FR" sz="900" b="1" noProof="0" dirty="0" err="1">
                          <a:solidFill>
                            <a:schemeClr val="bg1"/>
                          </a:solidFill>
                        </a:rPr>
                        <a:t>Gender</a:t>
                      </a:r>
                      <a:endParaRPr lang="fr-FR" sz="900" b="1" noProof="0" dirty="0">
                        <a:solidFill>
                          <a:schemeClr val="bg1"/>
                        </a:solidFill>
                      </a:endParaRP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780">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48%</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41%</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36%</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780">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extLst>
                  <a:ext uri="{0D108BD9-81ED-4DB2-BD59-A6C34878D82A}">
                    <a16:rowId xmlns:a16="http://schemas.microsoft.com/office/drawing/2014/main" xmlns="" val="10002"/>
                  </a:ext>
                </a:extLst>
              </a:tr>
              <a:tr h="146526">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8353">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780">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extLst>
                  <a:ext uri="{0D108BD9-81ED-4DB2-BD59-A6C34878D82A}">
                    <a16:rowId xmlns:a16="http://schemas.microsoft.com/office/drawing/2014/main" xmlns="" val="10005"/>
                  </a:ext>
                </a:extLst>
              </a:tr>
              <a:tr h="162780">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a:t>
                      </a:r>
                    </a:p>
                  </a:txBody>
                  <a:tcPr marL="9525" marR="9525" marT="9525" marB="0" anchor="ctr"/>
                </a:tc>
                <a:extLst>
                  <a:ext uri="{0D108BD9-81ED-4DB2-BD59-A6C34878D82A}">
                    <a16:rowId xmlns:a16="http://schemas.microsoft.com/office/drawing/2014/main" xmlns="" val="10006"/>
                  </a:ext>
                </a:extLst>
              </a:tr>
              <a:tr h="162780">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87%</a:t>
                      </a:r>
                    </a:p>
                  </a:txBody>
                  <a:tcPr marL="9525" marR="9525" marT="9525" marB="0" anchor="ctr"/>
                </a:tc>
                <a:extLst>
                  <a:ext uri="{0D108BD9-81ED-4DB2-BD59-A6C34878D82A}">
                    <a16:rowId xmlns:a16="http://schemas.microsoft.com/office/drawing/2014/main" xmlns="" val="10007"/>
                  </a:ext>
                </a:extLst>
              </a:tr>
              <a:tr h="162780">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57%</a:t>
                      </a:r>
                    </a:p>
                  </a:txBody>
                  <a:tcPr marL="9525" marR="9525" marT="9525" marB="0" anchor="ctr"/>
                </a:tc>
                <a:extLst>
                  <a:ext uri="{0D108BD9-81ED-4DB2-BD59-A6C34878D82A}">
                    <a16:rowId xmlns:a16="http://schemas.microsoft.com/office/drawing/2014/main" xmlns="" val="10008"/>
                  </a:ext>
                </a:extLst>
              </a:tr>
              <a:tr h="146526">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8353">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780">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1"/>
                  </a:ext>
                </a:extLst>
              </a:tr>
              <a:tr h="20211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extLst>
                  <a:ext uri="{0D108BD9-81ED-4DB2-BD59-A6C34878D82A}">
                    <a16:rowId xmlns:a16="http://schemas.microsoft.com/office/drawing/2014/main" xmlns="" val="10012"/>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3"/>
                  </a:ext>
                </a:extLst>
              </a:tr>
              <a:tr h="163052">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extLst>
                  <a:ext uri="{0D108BD9-81ED-4DB2-BD59-A6C34878D82A}">
                    <a16:rowId xmlns:a16="http://schemas.microsoft.com/office/drawing/2014/main" xmlns="" val="10014"/>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extLst>
                  <a:ext uri="{0D108BD9-81ED-4DB2-BD59-A6C34878D82A}">
                    <a16:rowId xmlns:a16="http://schemas.microsoft.com/office/drawing/2014/main" xmlns="" val="10015"/>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extLst>
                  <a:ext uri="{0D108BD9-81ED-4DB2-BD59-A6C34878D82A}">
                    <a16:rowId xmlns:a16="http://schemas.microsoft.com/office/drawing/2014/main" xmlns="" val="10016"/>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extLst>
                  <a:ext uri="{0D108BD9-81ED-4DB2-BD59-A6C34878D82A}">
                    <a16:rowId xmlns:a16="http://schemas.microsoft.com/office/drawing/2014/main" xmlns="" val="10017"/>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18"/>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a:t>
                      </a:r>
                    </a:p>
                  </a:txBody>
                  <a:tcPr marL="9525" marR="9525" marT="9525" marB="0" anchor="ctr"/>
                </a:tc>
                <a:extLst>
                  <a:ext uri="{0D108BD9-81ED-4DB2-BD59-A6C34878D82A}">
                    <a16:rowId xmlns:a16="http://schemas.microsoft.com/office/drawing/2014/main" xmlns="" val="10019"/>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a:t>
                      </a:r>
                    </a:p>
                  </a:txBody>
                  <a:tcPr marL="9525" marR="9525" marT="9525" marB="0" anchor="ctr"/>
                </a:tc>
                <a:extLst>
                  <a:ext uri="{0D108BD9-81ED-4DB2-BD59-A6C34878D82A}">
                    <a16:rowId xmlns:a16="http://schemas.microsoft.com/office/drawing/2014/main" xmlns="" val="10020"/>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21"/>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usage</a:t>
            </a:r>
            <a:endParaRPr lang="fr-FR" sz="1100" dirty="0"/>
          </a:p>
        </p:txBody>
      </p:sp>
      <p:pic>
        <p:nvPicPr>
          <p:cNvPr id="4" name="Picture 3" descr="Calendar&#10;&#10;Description automatically generated">
            <a:extLst>
              <a:ext uri="{FF2B5EF4-FFF2-40B4-BE49-F238E27FC236}">
                <a16:creationId xmlns:a16="http://schemas.microsoft.com/office/drawing/2014/main" xmlns="" id="{987CF52D-8151-4C8F-BDBD-93C7073F5963}"/>
              </a:ext>
            </a:extLst>
          </p:cNvPr>
          <p:cNvPicPr>
            <a:picLocks noChangeAspect="1"/>
          </p:cNvPicPr>
          <p:nvPr/>
        </p:nvPicPr>
        <p:blipFill>
          <a:blip r:embed="rId3"/>
          <a:stretch>
            <a:fillRect/>
          </a:stretch>
        </p:blipFill>
        <p:spPr>
          <a:xfrm>
            <a:off x="7000682" y="612653"/>
            <a:ext cx="1065868" cy="599574"/>
          </a:xfrm>
          <a:prstGeom prst="rect">
            <a:avLst/>
          </a:prstGeom>
        </p:spPr>
      </p:pic>
      <p:pic>
        <p:nvPicPr>
          <p:cNvPr id="5" name="Picture 4">
            <a:extLst>
              <a:ext uri="{FF2B5EF4-FFF2-40B4-BE49-F238E27FC236}">
                <a16:creationId xmlns:a16="http://schemas.microsoft.com/office/drawing/2014/main" xmlns="" id="{382BFC84-D977-4CCB-93A2-8578A4CAD88C}"/>
              </a:ext>
            </a:extLst>
          </p:cNvPr>
          <p:cNvPicPr>
            <a:picLocks noChangeAspect="1"/>
          </p:cNvPicPr>
          <p:nvPr/>
        </p:nvPicPr>
        <p:blipFill>
          <a:blip r:embed="rId4"/>
          <a:stretch>
            <a:fillRect/>
          </a:stretch>
        </p:blipFill>
        <p:spPr>
          <a:xfrm>
            <a:off x="5518393" y="597734"/>
            <a:ext cx="625476" cy="625476"/>
          </a:xfrm>
          <a:prstGeom prst="rect">
            <a:avLst/>
          </a:prstGeom>
        </p:spPr>
      </p:pic>
      <p:pic>
        <p:nvPicPr>
          <p:cNvPr id="6" name="Picture 5" descr="Text, letter&#10;&#10;Description automatically generated">
            <a:extLst>
              <a:ext uri="{FF2B5EF4-FFF2-40B4-BE49-F238E27FC236}">
                <a16:creationId xmlns:a16="http://schemas.microsoft.com/office/drawing/2014/main" xmlns="" id="{87F6AE9D-51C2-466F-BCAA-AE6C2150DAA5}"/>
              </a:ext>
            </a:extLst>
          </p:cNvPr>
          <p:cNvPicPr>
            <a:picLocks noChangeAspect="1"/>
          </p:cNvPicPr>
          <p:nvPr/>
        </p:nvPicPr>
        <p:blipFill>
          <a:blip r:embed="rId5"/>
          <a:stretch>
            <a:fillRect/>
          </a:stretch>
        </p:blipFill>
        <p:spPr>
          <a:xfrm>
            <a:off x="1965646" y="739629"/>
            <a:ext cx="900026" cy="23230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xmlns="" id="{B6487E0C-F020-4752-82B7-A6F3B6B8C9AD}"/>
              </a:ext>
            </a:extLst>
          </p:cNvPr>
          <p:cNvPicPr>
            <a:picLocks noChangeAspect="1"/>
          </p:cNvPicPr>
          <p:nvPr/>
        </p:nvPicPr>
        <p:blipFill>
          <a:blip r:embed="rId6"/>
          <a:stretch>
            <a:fillRect/>
          </a:stretch>
        </p:blipFill>
        <p:spPr>
          <a:xfrm>
            <a:off x="4038600" y="539311"/>
            <a:ext cx="212185" cy="656245"/>
          </a:xfrm>
          <a:prstGeom prst="rect">
            <a:avLst/>
          </a:prstGeom>
        </p:spPr>
      </p:pic>
      <p:pic>
        <p:nvPicPr>
          <p:cNvPr id="9" name="Picture 8" descr="A close - up of a vending machine&#10;&#10;Description automatically generated with low confidence">
            <a:extLst>
              <a:ext uri="{FF2B5EF4-FFF2-40B4-BE49-F238E27FC236}">
                <a16:creationId xmlns:a16="http://schemas.microsoft.com/office/drawing/2014/main" xmlns="" id="{9D559055-FB68-44D2-954F-3F5FF516814D}"/>
              </a:ext>
            </a:extLst>
          </p:cNvPr>
          <p:cNvPicPr>
            <a:picLocks noChangeAspect="1"/>
          </p:cNvPicPr>
          <p:nvPr/>
        </p:nvPicPr>
        <p:blipFill>
          <a:blip r:embed="rId7"/>
          <a:stretch>
            <a:fillRect/>
          </a:stretch>
        </p:blipFill>
        <p:spPr>
          <a:xfrm>
            <a:off x="4844901" y="545006"/>
            <a:ext cx="248529" cy="71007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2EE4E71F-5BF2-4213-86AD-402887A5B0E3}"/>
              </a:ext>
            </a:extLst>
          </p:cNvPr>
          <p:cNvPicPr>
            <a:picLocks noChangeAspect="1"/>
          </p:cNvPicPr>
          <p:nvPr/>
        </p:nvPicPr>
        <p:blipFill>
          <a:blip r:embed="rId8"/>
          <a:stretch>
            <a:fillRect/>
          </a:stretch>
        </p:blipFill>
        <p:spPr>
          <a:xfrm>
            <a:off x="6378914" y="617881"/>
            <a:ext cx="630158" cy="630158"/>
          </a:xfrm>
          <a:prstGeom prst="rect">
            <a:avLst/>
          </a:prstGeom>
        </p:spPr>
      </p:pic>
      <p:sp>
        <p:nvSpPr>
          <p:cNvPr id="11" name="TextBox 10">
            <a:extLst>
              <a:ext uri="{FF2B5EF4-FFF2-40B4-BE49-F238E27FC236}">
                <a16:creationId xmlns:a16="http://schemas.microsoft.com/office/drawing/2014/main" xmlns="" id="{97559D3E-99C7-47F4-B229-E83A6F0F2502}"/>
              </a:ext>
            </a:extLst>
          </p:cNvPr>
          <p:cNvSpPr txBox="1"/>
          <p:nvPr/>
        </p:nvSpPr>
        <p:spPr>
          <a:xfrm>
            <a:off x="2872529" y="669750"/>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97560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4 Steps of the Election Process</a:t>
            </a:r>
          </a:p>
        </p:txBody>
      </p:sp>
      <p:sp>
        <p:nvSpPr>
          <p:cNvPr id="6" name="Espace réservé du contenu 3"/>
          <p:cNvSpPr>
            <a:spLocks noGrp="1"/>
          </p:cNvSpPr>
          <p:nvPr>
            <p:ph sz="quarter" idx="14"/>
          </p:nvPr>
        </p:nvSpPr>
        <p:spPr>
          <a:xfrm>
            <a:off x="594360" y="1200150"/>
            <a:ext cx="8165592" cy="3059906"/>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Arial"/>
                <a:ea typeface="+mn-ea"/>
                <a:cs typeface="Arial"/>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Arial"/>
                <a:ea typeface="+mn-ea"/>
                <a:cs typeface="Arial"/>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Arial"/>
                <a:ea typeface="+mn-ea"/>
                <a:cs typeface="Arial"/>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Arial"/>
                <a:ea typeface="+mn-ea"/>
                <a:cs typeface="Arial"/>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Submission: producers propose to the Management of “Voted Product of the Year”, products they particularly consider as innovative and attractive.</a:t>
            </a:r>
          </a:p>
          <a:p>
            <a:r>
              <a:rPr lang="en-US" sz="1400" dirty="0"/>
              <a:t>Screening for the competition: all suggested products are analyzed by the Committee of Experts, which are then evaluated and approved.</a:t>
            </a:r>
          </a:p>
          <a:p>
            <a:r>
              <a:rPr lang="en-US" sz="1400" dirty="0"/>
              <a:t>The selected products: the selected products are then subject to an evaluation by hundreds of consumers (Nielsen: Panel/Analysis). Product testing is done by </a:t>
            </a:r>
            <a:r>
              <a:rPr lang="en-US" sz="1400" dirty="0" err="1"/>
              <a:t>treetz</a:t>
            </a:r>
            <a:r>
              <a:rPr lang="en-US" sz="1400" dirty="0"/>
              <a:t> based on a tester panel of around 120 respondents per product.</a:t>
            </a:r>
          </a:p>
          <a:p>
            <a:r>
              <a:rPr lang="en-US" sz="1400" dirty="0"/>
              <a:t>Results and the Awards ceremony: products elected by the public are awarded </a:t>
            </a:r>
            <a:r>
              <a:rPr lang="en-US" sz="1400" b="1" dirty="0"/>
              <a:t>Voted Private Label Product of the Year</a:t>
            </a:r>
            <a:r>
              <a:rPr lang="en-US" sz="1400" dirty="0"/>
              <a:t> for a period of one year.</a:t>
            </a:r>
          </a:p>
        </p:txBody>
      </p:sp>
    </p:spTree>
    <p:extLst>
      <p:ext uri="{BB962C8B-B14F-4D97-AF65-F5344CB8AC3E}">
        <p14:creationId xmlns:p14="http://schemas.microsoft.com/office/powerpoint/2010/main" val="3651481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xtBox 3"/>
          <p:cNvSpPr txBox="1"/>
          <p:nvPr/>
        </p:nvSpPr>
        <p:spPr>
          <a:xfrm>
            <a:off x="2383156" y="839031"/>
            <a:ext cx="6582631" cy="592470"/>
          </a:xfrm>
          <a:prstGeom prst="rect">
            <a:avLst/>
          </a:prstGeom>
          <a:solidFill>
            <a:srgbClr val="FFFFFF"/>
          </a:solidFill>
          <a:ln>
            <a:noFill/>
          </a:ln>
        </p:spPr>
        <p:txBody>
          <a:bodyPr wrap="square" rtlCol="0">
            <a:spAutoFit/>
          </a:bodyPr>
          <a:lstStyle/>
          <a:p>
            <a:r>
              <a:rPr lang="en-US" sz="1200" b="1" dirty="0"/>
              <a:t>How satisfied were you with the product?</a:t>
            </a:r>
            <a:r>
              <a:rPr lang="fr-FR" sz="1200" b="1" dirty="0"/>
              <a:t> </a:t>
            </a:r>
          </a:p>
          <a:p>
            <a:endParaRPr lang="en-US" sz="1050" i="1" dirty="0">
              <a:solidFill>
                <a:schemeClr val="tx2"/>
              </a:solidFill>
            </a:endParaRPr>
          </a:p>
          <a:p>
            <a:endParaRPr lang="en-US" sz="1000" b="1" i="1" dirty="0"/>
          </a:p>
        </p:txBody>
      </p:sp>
      <p:sp>
        <p:nvSpPr>
          <p:cNvPr id="7" name="TextBox 4"/>
          <p:cNvSpPr txBox="1"/>
          <p:nvPr/>
        </p:nvSpPr>
        <p:spPr>
          <a:xfrm>
            <a:off x="152400" y="2993797"/>
            <a:ext cx="2342962" cy="646331"/>
          </a:xfrm>
          <a:prstGeom prst="rect">
            <a:avLst/>
          </a:prstGeom>
          <a:noFill/>
        </p:spPr>
        <p:txBody>
          <a:bodyPr wrap="square" rtlCol="0">
            <a:spAutoFit/>
          </a:bodyPr>
          <a:lstStyle/>
          <a:p>
            <a:pPr>
              <a:defRPr/>
            </a:pPr>
            <a:endParaRPr lang="en-US" sz="900" dirty="0"/>
          </a:p>
          <a:p>
            <a:pPr>
              <a:defRPr/>
            </a:pPr>
            <a:r>
              <a:rPr lang="en-US" sz="900" dirty="0"/>
              <a:t>Scale:</a:t>
            </a:r>
          </a:p>
          <a:p>
            <a:pPr>
              <a:defRPr/>
            </a:pPr>
            <a:r>
              <a:rPr lang="en-US" sz="900" dirty="0"/>
              <a:t>0= </a:t>
            </a:r>
            <a:r>
              <a:rPr lang="de-AT" sz="900" dirty="0"/>
              <a:t>not at all satisfied</a:t>
            </a:r>
            <a:endParaRPr lang="en-US" sz="600" i="1" dirty="0"/>
          </a:p>
          <a:p>
            <a:pPr>
              <a:defRPr/>
            </a:pPr>
            <a:r>
              <a:rPr lang="en-US" sz="900" dirty="0"/>
              <a:t>10= </a:t>
            </a:r>
            <a:r>
              <a:rPr lang="de-AT" sz="900" dirty="0"/>
              <a:t>very satisfied</a:t>
            </a:r>
            <a:endParaRPr lang="en-US" sz="700" i="1" dirty="0"/>
          </a:p>
        </p:txBody>
      </p:sp>
      <p:sp>
        <p:nvSpPr>
          <p:cNvPr id="25" name="Title 2"/>
          <p:cNvSpPr>
            <a:spLocks noGrp="1"/>
          </p:cNvSpPr>
          <p:nvPr>
            <p:ph type="title"/>
          </p:nvPr>
        </p:nvSpPr>
        <p:spPr>
          <a:xfrm>
            <a:off x="593725" y="209550"/>
            <a:ext cx="8165592" cy="428625"/>
          </a:xfrm>
        </p:spPr>
        <p:txBody>
          <a:bodyPr/>
          <a:lstStyle/>
          <a:p>
            <a:r>
              <a:rPr lang="fr-FR" sz="3200" dirty="0"/>
              <a:t>SATISFACTION</a:t>
            </a:r>
          </a:p>
        </p:txBody>
      </p:sp>
      <p:graphicFrame>
        <p:nvGraphicFramePr>
          <p:cNvPr id="21" name="Chart 2"/>
          <p:cNvGraphicFramePr/>
          <p:nvPr>
            <p:custDataLst>
              <p:tags r:id="rId1"/>
            </p:custDataLst>
            <p:extLst>
              <p:ext uri="{D42A27DB-BD31-4B8C-83A1-F6EECF244321}">
                <p14:modId xmlns:p14="http://schemas.microsoft.com/office/powerpoint/2010/main" val="2975689540"/>
              </p:ext>
            </p:extLst>
          </p:nvPr>
        </p:nvGraphicFramePr>
        <p:xfrm>
          <a:off x="990600" y="1391936"/>
          <a:ext cx="7924800" cy="201801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2" name="Rectangle 17"/>
          <p:cNvSpPr/>
          <p:nvPr/>
        </p:nvSpPr>
        <p:spPr>
          <a:xfrm>
            <a:off x="7391400" y="4377112"/>
            <a:ext cx="1371600" cy="430887"/>
          </a:xfrm>
          <a:prstGeom prst="rect">
            <a:avLst/>
          </a:prstGeom>
        </p:spPr>
        <p:txBody>
          <a:bodyPr wrap="square">
            <a:spAutoFit/>
          </a:bodyPr>
          <a:lstStyle/>
          <a:p>
            <a:r>
              <a:rPr lang="en-US" sz="800" b="1" i="1" dirty="0"/>
              <a:t>Benchmark: 7,67</a:t>
            </a:r>
          </a:p>
          <a:p>
            <a:r>
              <a:rPr lang="de-AT" sz="700" i="1" dirty="0"/>
              <a:t>Based on 127 products in the Slovenian market</a:t>
            </a:r>
            <a:endParaRPr lang="fr-FR" sz="800" i="1" dirty="0"/>
          </a:p>
        </p:txBody>
      </p:sp>
      <p:pic>
        <p:nvPicPr>
          <p:cNvPr id="8" name="Picture 7" descr="Calendar&#10;&#10;Description automatically generated">
            <a:extLst>
              <a:ext uri="{FF2B5EF4-FFF2-40B4-BE49-F238E27FC236}">
                <a16:creationId xmlns:a16="http://schemas.microsoft.com/office/drawing/2014/main" xmlns="" id="{2710360B-79AC-414A-9C7E-06F0EA799B96}"/>
              </a:ext>
            </a:extLst>
          </p:cNvPr>
          <p:cNvPicPr>
            <a:picLocks noChangeAspect="1"/>
          </p:cNvPicPr>
          <p:nvPr/>
        </p:nvPicPr>
        <p:blipFill>
          <a:blip r:embed="rId6"/>
          <a:stretch>
            <a:fillRect/>
          </a:stretch>
        </p:blipFill>
        <p:spPr>
          <a:xfrm>
            <a:off x="7213104" y="3449066"/>
            <a:ext cx="1120238" cy="630158"/>
          </a:xfrm>
          <a:prstGeom prst="rect">
            <a:avLst/>
          </a:prstGeom>
        </p:spPr>
      </p:pic>
      <p:pic>
        <p:nvPicPr>
          <p:cNvPr id="9" name="Picture 8">
            <a:extLst>
              <a:ext uri="{FF2B5EF4-FFF2-40B4-BE49-F238E27FC236}">
                <a16:creationId xmlns:a16="http://schemas.microsoft.com/office/drawing/2014/main" xmlns="" id="{3241FF90-D0FA-469B-A061-D008139F677A}"/>
              </a:ext>
            </a:extLst>
          </p:cNvPr>
          <p:cNvPicPr>
            <a:picLocks noChangeAspect="1"/>
          </p:cNvPicPr>
          <p:nvPr/>
        </p:nvPicPr>
        <p:blipFill>
          <a:blip r:embed="rId7"/>
          <a:stretch>
            <a:fillRect/>
          </a:stretch>
        </p:blipFill>
        <p:spPr>
          <a:xfrm>
            <a:off x="5619260" y="3383687"/>
            <a:ext cx="755644" cy="755644"/>
          </a:xfrm>
          <a:prstGeom prst="rect">
            <a:avLst/>
          </a:prstGeom>
        </p:spPr>
      </p:pic>
      <p:pic>
        <p:nvPicPr>
          <p:cNvPr id="11" name="Picture 10" descr="Text, letter&#10;&#10;Description automatically generated">
            <a:extLst>
              <a:ext uri="{FF2B5EF4-FFF2-40B4-BE49-F238E27FC236}">
                <a16:creationId xmlns:a16="http://schemas.microsoft.com/office/drawing/2014/main" xmlns="" id="{782E5B73-A3FC-475D-B65C-88582C0145B0}"/>
              </a:ext>
            </a:extLst>
          </p:cNvPr>
          <p:cNvPicPr>
            <a:picLocks noChangeAspect="1"/>
          </p:cNvPicPr>
          <p:nvPr/>
        </p:nvPicPr>
        <p:blipFill>
          <a:blip r:embed="rId8"/>
          <a:stretch>
            <a:fillRect/>
          </a:stretch>
        </p:blipFill>
        <p:spPr>
          <a:xfrm>
            <a:off x="1802904" y="3759270"/>
            <a:ext cx="1076563" cy="277872"/>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xmlns="" id="{AF3B07BC-1E0A-400B-9917-4973D61A598E}"/>
              </a:ext>
            </a:extLst>
          </p:cNvPr>
          <p:cNvPicPr>
            <a:picLocks noChangeAspect="1"/>
          </p:cNvPicPr>
          <p:nvPr/>
        </p:nvPicPr>
        <p:blipFill>
          <a:blip r:embed="rId9"/>
          <a:stretch>
            <a:fillRect/>
          </a:stretch>
        </p:blipFill>
        <p:spPr>
          <a:xfrm>
            <a:off x="4069608" y="3301843"/>
            <a:ext cx="269417" cy="833255"/>
          </a:xfrm>
          <a:prstGeom prst="rect">
            <a:avLst/>
          </a:prstGeom>
        </p:spPr>
      </p:pic>
      <p:pic>
        <p:nvPicPr>
          <p:cNvPr id="15" name="Picture 14" descr="A close - up of a vending machine&#10;&#10;Description automatically generated with low confidence">
            <a:extLst>
              <a:ext uri="{FF2B5EF4-FFF2-40B4-BE49-F238E27FC236}">
                <a16:creationId xmlns:a16="http://schemas.microsoft.com/office/drawing/2014/main" xmlns="" id="{55E07F08-4726-4E28-859B-0B4CDF33F828}"/>
              </a:ext>
            </a:extLst>
          </p:cNvPr>
          <p:cNvPicPr>
            <a:picLocks noChangeAspect="1"/>
          </p:cNvPicPr>
          <p:nvPr/>
        </p:nvPicPr>
        <p:blipFill>
          <a:blip r:embed="rId10"/>
          <a:stretch>
            <a:fillRect/>
          </a:stretch>
        </p:blipFill>
        <p:spPr>
          <a:xfrm>
            <a:off x="4941558" y="3244822"/>
            <a:ext cx="315563" cy="90161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xmlns="" id="{88941E2B-AFC0-49FB-B6F4-217391215BCB}"/>
              </a:ext>
            </a:extLst>
          </p:cNvPr>
          <p:cNvPicPr>
            <a:picLocks noChangeAspect="1"/>
          </p:cNvPicPr>
          <p:nvPr/>
        </p:nvPicPr>
        <p:blipFill>
          <a:blip r:embed="rId11"/>
          <a:stretch>
            <a:fillRect/>
          </a:stretch>
        </p:blipFill>
        <p:spPr>
          <a:xfrm>
            <a:off x="6525798" y="3394826"/>
            <a:ext cx="710078" cy="710078"/>
          </a:xfrm>
          <a:prstGeom prst="rect">
            <a:avLst/>
          </a:prstGeom>
        </p:spPr>
      </p:pic>
      <p:sp>
        <p:nvSpPr>
          <p:cNvPr id="17" name="TextBox 16">
            <a:extLst>
              <a:ext uri="{FF2B5EF4-FFF2-40B4-BE49-F238E27FC236}">
                <a16:creationId xmlns:a16="http://schemas.microsoft.com/office/drawing/2014/main" xmlns="" id="{0654E5D2-6AFC-42D0-B151-269581E13927}"/>
              </a:ext>
            </a:extLst>
          </p:cNvPr>
          <p:cNvSpPr txBox="1"/>
          <p:nvPr/>
        </p:nvSpPr>
        <p:spPr>
          <a:xfrm>
            <a:off x="2869704" y="3712175"/>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1865578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2519961202"/>
              </p:ext>
            </p:extLst>
          </p:nvPr>
        </p:nvGraphicFramePr>
        <p:xfrm>
          <a:off x="528197" y="1069784"/>
          <a:ext cx="7453753" cy="3951268"/>
        </p:xfrm>
        <a:graphic>
          <a:graphicData uri="http://schemas.openxmlformats.org/drawingml/2006/table">
            <a:tbl>
              <a:tblPr firstRow="1" bandRow="1">
                <a:tableStyleId>{5C22544A-7EE6-4342-B048-85BDC9FD1C3A}</a:tableStyleId>
              </a:tblPr>
              <a:tblGrid>
                <a:gridCol w="1453003">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85725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7250">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tblGrid>
              <a:tr h="228353">
                <a:tc>
                  <a:txBody>
                    <a:bodyPr/>
                    <a:lstStyle/>
                    <a:p>
                      <a:pPr>
                        <a:defRPr/>
                      </a:pPr>
                      <a:r>
                        <a:rPr lang="fr-FR" sz="900" b="1" noProof="0" dirty="0">
                          <a:solidFill>
                            <a:schemeClr val="bg1"/>
                          </a:solidFill>
                        </a:rPr>
                        <a:t>Gender</a:t>
                      </a:r>
                    </a:p>
                  </a:txBody>
                  <a:tcPr anchor="ctr">
                    <a:lnR w="28575" cap="flat" cmpd="sng" algn="ctr">
                      <a:solidFill>
                        <a:schemeClr val="bg1"/>
                      </a:solidFill>
                      <a:prstDash val="solid"/>
                      <a:round/>
                      <a:headEnd type="none" w="med" len="med"/>
                      <a:tailEnd type="none" w="med" len="med"/>
                    </a:lnR>
                    <a:solidFill>
                      <a:schemeClr val="accent1"/>
                    </a:solidFill>
                  </a:tcPr>
                </a:tc>
                <a:tc gridSpan="2">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FR" sz="800" dirty="0"/>
                    </a:p>
                  </a:txBody>
                  <a:tcPr>
                    <a:solidFill>
                      <a:schemeClr val="accent1"/>
                    </a:solid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fr-FR" sz="900"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162780">
                <a:tc>
                  <a:txBody>
                    <a:bodyPr/>
                    <a:lstStyle/>
                    <a:p>
                      <a:r>
                        <a:rPr lang="en-US" sz="900" dirty="0"/>
                        <a:t>Male</a:t>
                      </a:r>
                      <a:r>
                        <a:rPr lang="en-US" sz="900" baseline="0" dirty="0"/>
                        <a:t> </a:t>
                      </a:r>
                      <a:endParaRPr lang="en-US" sz="900" dirty="0"/>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8.67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6.60</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6.14</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7.67</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7.64</a:t>
                      </a:r>
                    </a:p>
                  </a:txBody>
                  <a:tcPr marL="9525" marR="9525" marT="9525" marB="0" anchor="ctr">
                    <a:lnT w="28575"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7.63</a:t>
                      </a:r>
                    </a:p>
                  </a:txBody>
                  <a:tcPr marL="9525" marR="9525" marT="9525"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162780">
                <a:tc>
                  <a:txBody>
                    <a:bodyPr/>
                    <a:lstStyle/>
                    <a:p>
                      <a:r>
                        <a:rPr lang="en-US" sz="900" dirty="0"/>
                        <a:t>Female</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7.39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7.57</a:t>
                      </a:r>
                    </a:p>
                  </a:txBody>
                  <a:tcPr marL="9525" marR="9525" marT="9525" marB="0" anchor="ctr"/>
                </a:tc>
                <a:extLst>
                  <a:ext uri="{0D108BD9-81ED-4DB2-BD59-A6C34878D82A}">
                    <a16:rowId xmlns:a16="http://schemas.microsoft.com/office/drawing/2014/main" xmlns="" val="10002"/>
                  </a:ext>
                </a:extLst>
              </a:tr>
              <a:tr h="146526">
                <a:tc>
                  <a:txBody>
                    <a:bodyPr/>
                    <a:lstStyle/>
                    <a:p>
                      <a:pPr>
                        <a:lnSpc>
                          <a:spcPct val="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3"/>
                  </a:ext>
                </a:extLst>
              </a:tr>
              <a:tr h="228353">
                <a:tc>
                  <a:txBody>
                    <a:bodyPr/>
                    <a:lstStyle/>
                    <a:p>
                      <a:pPr>
                        <a:defRPr/>
                      </a:pPr>
                      <a:r>
                        <a:rPr lang="en-US" sz="900" b="1" kern="1200" dirty="0">
                          <a:solidFill>
                            <a:schemeClr val="bg1"/>
                          </a:solidFill>
                          <a:latin typeface="+mn-lt"/>
                          <a:ea typeface="+mn-ea"/>
                          <a:cs typeface="+mn-cs"/>
                        </a:rPr>
                        <a:t>Age</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04"/>
                  </a:ext>
                </a:extLst>
              </a:tr>
              <a:tr h="162780">
                <a:tc>
                  <a:txBody>
                    <a:bodyPr/>
                    <a:lstStyle/>
                    <a:p>
                      <a:r>
                        <a:rPr lang="en-US" sz="900" dirty="0"/>
                        <a:t>18-24 years</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6.41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extLst>
                  <a:ext uri="{0D108BD9-81ED-4DB2-BD59-A6C34878D82A}">
                    <a16:rowId xmlns:a16="http://schemas.microsoft.com/office/drawing/2014/main" xmlns="" val="10005"/>
                  </a:ext>
                </a:extLst>
              </a:tr>
              <a:tr h="162780">
                <a:tc>
                  <a:txBody>
                    <a:bodyPr/>
                    <a:lstStyle/>
                    <a:p>
                      <a:r>
                        <a:rPr lang="en-US" sz="900" dirty="0"/>
                        <a:t>25-39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7.41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7.36</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7.75</a:t>
                      </a:r>
                    </a:p>
                  </a:txBody>
                  <a:tcPr marL="9525" marR="9525" marT="9525" marB="0" anchor="ctr"/>
                </a:tc>
                <a:extLst>
                  <a:ext uri="{0D108BD9-81ED-4DB2-BD59-A6C34878D82A}">
                    <a16:rowId xmlns:a16="http://schemas.microsoft.com/office/drawing/2014/main" xmlns="" val="10006"/>
                  </a:ext>
                </a:extLst>
              </a:tr>
              <a:tr h="162780">
                <a:tc>
                  <a:txBody>
                    <a:bodyPr/>
                    <a:lstStyle/>
                    <a:p>
                      <a:r>
                        <a:rPr lang="en-US" sz="900" dirty="0"/>
                        <a:t>40-54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6.89</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7.69</a:t>
                      </a:r>
                    </a:p>
                  </a:txBody>
                  <a:tcPr marL="9525" marR="9525" marT="9525" marB="0" anchor="ctr"/>
                </a:tc>
                <a:extLst>
                  <a:ext uri="{0D108BD9-81ED-4DB2-BD59-A6C34878D82A}">
                    <a16:rowId xmlns:a16="http://schemas.microsoft.com/office/drawing/2014/main" xmlns="" val="10007"/>
                  </a:ext>
                </a:extLst>
              </a:tr>
              <a:tr h="162780">
                <a:tc>
                  <a:txBody>
                    <a:bodyPr/>
                    <a:lstStyle/>
                    <a:p>
                      <a:r>
                        <a:rPr lang="en-US" sz="900" dirty="0"/>
                        <a:t>55-64 years</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6.92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extLst>
                  <a:ext uri="{0D108BD9-81ED-4DB2-BD59-A6C34878D82A}">
                    <a16:rowId xmlns:a16="http://schemas.microsoft.com/office/drawing/2014/main" xmlns="" val="10008"/>
                  </a:ext>
                </a:extLst>
              </a:tr>
              <a:tr h="146526">
                <a:tc>
                  <a:txBody>
                    <a:bodyPr/>
                    <a:lstStyle/>
                    <a:p>
                      <a:pPr>
                        <a:lnSpc>
                          <a:spcPct val="50000"/>
                        </a:lnSpc>
                      </a:pPr>
                      <a:endParaRPr lang="en-US" sz="100" dirty="0"/>
                    </a:p>
                  </a:txBody>
                  <a:tcPr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ctr">
                    <a:noFill/>
                  </a:tcPr>
                </a:tc>
                <a:extLst>
                  <a:ext uri="{0D108BD9-81ED-4DB2-BD59-A6C34878D82A}">
                    <a16:rowId xmlns:a16="http://schemas.microsoft.com/office/drawing/2014/main" xmlns="" val="10009"/>
                  </a:ext>
                </a:extLst>
              </a:tr>
              <a:tr h="228353">
                <a:tc>
                  <a:txBody>
                    <a:bodyPr/>
                    <a:lstStyle/>
                    <a:p>
                      <a:pPr marL="0" algn="l" defTabSz="457200" rtl="0" eaLnBrk="1" latinLnBrk="0" hangingPunct="1">
                        <a:defRPr/>
                      </a:pPr>
                      <a:r>
                        <a:rPr lang="en-US" sz="900" b="1" kern="1200" dirty="0">
                          <a:solidFill>
                            <a:schemeClr val="bg1"/>
                          </a:solidFill>
                          <a:latin typeface="+mn-lt"/>
                          <a:ea typeface="+mn-ea"/>
                          <a:cs typeface="+mn-cs"/>
                        </a:rPr>
                        <a:t>Region</a:t>
                      </a: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tc>
                  <a:txBody>
                    <a:bodyPr/>
                    <a:lstStyle/>
                    <a:p>
                      <a:pPr marL="0" algn="ctr" defTabSz="457200" rtl="0" eaLnBrk="1" fontAlgn="ctr" latinLnBrk="0" hangingPunct="1">
                        <a:defRPr/>
                      </a:pPr>
                      <a:endParaRPr lang="en-US" sz="900" kern="1200" dirty="0">
                        <a:solidFill>
                          <a:schemeClr val="dk1"/>
                        </a:solidFill>
                        <a:latin typeface="+mn-lt"/>
                        <a:ea typeface="+mn-ea"/>
                        <a:cs typeface="+mn-cs"/>
                      </a:endParaRPr>
                    </a:p>
                  </a:txBody>
                  <a:tcPr marL="9525" marR="9525" marT="9525" marB="0" anchor="b">
                    <a:noFill/>
                  </a:tcPr>
                </a:tc>
                <a:extLst>
                  <a:ext uri="{0D108BD9-81ED-4DB2-BD59-A6C34878D82A}">
                    <a16:rowId xmlns:a16="http://schemas.microsoft.com/office/drawing/2014/main" xmlns="" val="10010"/>
                  </a:ext>
                </a:extLst>
              </a:tr>
              <a:tr h="162780">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Mura</a:t>
                      </a:r>
                    </a:p>
                  </a:txBody>
                  <a:tcPr marT="0" marB="0" anchor="ctr">
                    <a:lnT w="38100" cap="flat" cmpd="sng" algn="ctr">
                      <a:solidFill>
                        <a:schemeClr val="bg1"/>
                      </a:solidFill>
                      <a:prstDash val="solid"/>
                      <a:round/>
                      <a:headEnd type="none" w="med" len="med"/>
                      <a:tailEnd type="none" w="med" len="med"/>
                    </a:lnT>
                  </a:tcP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1"/>
                  </a:ext>
                </a:extLst>
              </a:tr>
              <a:tr h="202118">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Drava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6.83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7.43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7.67</a:t>
                      </a:r>
                    </a:p>
                  </a:txBody>
                  <a:tcPr marL="9525" marR="9525" marT="9525" marB="0" anchor="ctr"/>
                </a:tc>
                <a:extLst>
                  <a:ext uri="{0D108BD9-81ED-4DB2-BD59-A6C34878D82A}">
                    <a16:rowId xmlns:a16="http://schemas.microsoft.com/office/drawing/2014/main" xmlns="" val="10012"/>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Carinthia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3"/>
                  </a:ext>
                </a:extLst>
              </a:tr>
              <a:tr h="163052">
                <a:tc>
                  <a:txBody>
                    <a:bodyPr/>
                    <a:lstStyle/>
                    <a:p>
                      <a:pPr marL="0" algn="l" defTabSz="457200" rtl="0" eaLnBrk="1" fontAlgn="b" latinLnBrk="0" hangingPunct="1">
                        <a:lnSpc>
                          <a:spcPct val="80000"/>
                        </a:lnSpc>
                      </a:pPr>
                      <a:r>
                        <a:rPr lang="en-US" sz="900" b="0" i="0" u="none" strike="noStrike" kern="1200" dirty="0" err="1">
                          <a:solidFill>
                            <a:srgbClr val="000000"/>
                          </a:solidFill>
                          <a:effectLst/>
                          <a:latin typeface="+mn-lt"/>
                          <a:ea typeface="+mn-ea"/>
                          <a:cs typeface="+mn-cs"/>
                        </a:rPr>
                        <a:t>Savinja</a:t>
                      </a:r>
                      <a:endParaRPr lang="en-US" sz="900" b="0" i="0" u="none" strike="noStrike" kern="1200" dirty="0">
                        <a:solidFill>
                          <a:srgbClr val="000000"/>
                        </a:solidFill>
                        <a:effectLst/>
                        <a:latin typeface="+mn-lt"/>
                        <a:ea typeface="+mn-ea"/>
                        <a:cs typeface="+mn-cs"/>
                      </a:endParaRP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7.22</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8.20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7.75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extLst>
                  <a:ext uri="{0D108BD9-81ED-4DB2-BD59-A6C34878D82A}">
                    <a16:rowId xmlns:a16="http://schemas.microsoft.com/office/drawing/2014/main" xmlns="" val="10014"/>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7.40</a:t>
                      </a:r>
                    </a:p>
                  </a:txBody>
                  <a:tcPr marL="9525" marR="9525" marT="9525" marB="0" anchor="ctr"/>
                </a:tc>
                <a:extLst>
                  <a:ext uri="{0D108BD9-81ED-4DB2-BD59-A6C34878D82A}">
                    <a16:rowId xmlns:a16="http://schemas.microsoft.com/office/drawing/2014/main" xmlns="" val="10015"/>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Lower Sava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7.54</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9.50</a:t>
                      </a:r>
                    </a:p>
                  </a:txBody>
                  <a:tcPr marL="9525" marR="9525" marT="9525" marB="0" anchor="ctr"/>
                </a:tc>
                <a:extLst>
                  <a:ext uri="{0D108BD9-81ED-4DB2-BD59-A6C34878D82A}">
                    <a16:rowId xmlns:a16="http://schemas.microsoft.com/office/drawing/2014/main" xmlns="" val="10016"/>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Southeast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3.00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5.33</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2.00</a:t>
                      </a:r>
                    </a:p>
                  </a:txBody>
                  <a:tcPr marL="9525" marR="9525" marT="9525" marB="0" anchor="ctr"/>
                </a:tc>
                <a:extLst>
                  <a:ext uri="{0D108BD9-81ED-4DB2-BD59-A6C34878D82A}">
                    <a16:rowId xmlns:a16="http://schemas.microsoft.com/office/drawing/2014/main" xmlns="" val="10017"/>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Littoral – Inner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18"/>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Central Slovenia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7.61</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8.25</a:t>
                      </a:r>
                    </a:p>
                  </a:txBody>
                  <a:tcPr marL="9525" marR="9525" marT="9525" marB="0" anchor="ctr"/>
                </a:tc>
                <a:extLst>
                  <a:ext uri="{0D108BD9-81ED-4DB2-BD59-A6C34878D82A}">
                    <a16:rowId xmlns:a16="http://schemas.microsoft.com/office/drawing/2014/main" xmlns="" val="10019"/>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Upper Carniola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10.00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7.68</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7.17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7.50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8.67</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9.00</a:t>
                      </a:r>
                    </a:p>
                  </a:txBody>
                  <a:tcPr marL="9525" marR="9525" marT="9525" marB="0" anchor="ctr"/>
                </a:tc>
                <a:extLst>
                  <a:ext uri="{0D108BD9-81ED-4DB2-BD59-A6C34878D82A}">
                    <a16:rowId xmlns:a16="http://schemas.microsoft.com/office/drawing/2014/main" xmlns="" val="10020"/>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Gorizia</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8.00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21"/>
                  </a:ext>
                </a:extLst>
              </a:tr>
              <a:tr h="163052">
                <a:tc>
                  <a:txBody>
                    <a:bodyPr/>
                    <a:lstStyle/>
                    <a:p>
                      <a:pPr marL="0" algn="l" defTabSz="457200" rtl="0" eaLnBrk="1" fontAlgn="b" latinLnBrk="0" hangingPunct="1">
                        <a:lnSpc>
                          <a:spcPct val="80000"/>
                        </a:lnSpc>
                      </a:pPr>
                      <a:r>
                        <a:rPr lang="en-US" sz="900" b="0" i="0" u="none" strike="noStrike" kern="1200" dirty="0">
                          <a:solidFill>
                            <a:srgbClr val="000000"/>
                          </a:solidFill>
                          <a:effectLst/>
                          <a:latin typeface="+mn-lt"/>
                          <a:ea typeface="+mn-ea"/>
                          <a:cs typeface="+mn-cs"/>
                        </a:rPr>
                        <a:t>Coastal – Karst</a:t>
                      </a:r>
                    </a:p>
                  </a:txBody>
                  <a:tcPr marT="0"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5.25</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5.00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4.00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6.00</a:t>
                      </a:r>
                    </a:p>
                  </a:txBody>
                  <a:tcPr marL="9525" marR="9525" marT="9525" marB="0" anchor="ctr"/>
                </a:tc>
                <a:tc>
                  <a:txBody>
                    <a:bodyPr/>
                    <a:lstStyle/>
                    <a:p>
                      <a:pPr marL="0" algn="ctr" defTabSz="457200" rtl="0" eaLnBrk="1" fontAlgn="ctr" latinLnBrk="0" hangingPunct="1">
                        <a:defRPr/>
                      </a:pPr>
                      <a:r>
                        <a:rPr lang="en-US" sz="900" kern="1200" dirty="0">
                          <a:solidFill>
                            <a:schemeClr val="dk1"/>
                          </a:solidFill>
                          <a:latin typeface="+mn-lt"/>
                          <a:ea typeface="+mn-ea"/>
                          <a:cs typeface="+mn-cs"/>
                        </a:rPr>
                        <a:t>0.00</a:t>
                      </a:r>
                    </a:p>
                  </a:txBody>
                  <a:tcPr marL="9525" marR="9525" marT="9525" marB="0" anchor="ctr"/>
                </a:tc>
                <a:extLst>
                  <a:ext uri="{0D108BD9-81ED-4DB2-BD59-A6C34878D82A}">
                    <a16:rowId xmlns:a16="http://schemas.microsoft.com/office/drawing/2014/main" xmlns="" val="10022"/>
                  </a:ext>
                </a:extLst>
              </a:tr>
            </a:tbl>
          </a:graphicData>
        </a:graphic>
      </p:graphicFrame>
      <p:sp>
        <p:nvSpPr>
          <p:cNvPr id="2" name="Titre 1"/>
          <p:cNvSpPr>
            <a:spLocks noGrp="1"/>
          </p:cNvSpPr>
          <p:nvPr>
            <p:ph type="title"/>
          </p:nvPr>
        </p:nvSpPr>
        <p:spPr>
          <a:xfrm>
            <a:off x="304800" y="-26987"/>
            <a:ext cx="8686800" cy="541337"/>
          </a:xfrm>
        </p:spPr>
        <p:txBody>
          <a:bodyPr/>
          <a:lstStyle/>
          <a:p>
            <a:r>
              <a:rPr lang="fr-FR" sz="1600" dirty="0"/>
              <a:t>CROSSING WITH SOCIO DEMOGRAPHICS – satisfaction</a:t>
            </a:r>
            <a:endParaRPr lang="fr-FR" sz="1100" dirty="0"/>
          </a:p>
        </p:txBody>
      </p:sp>
      <p:pic>
        <p:nvPicPr>
          <p:cNvPr id="4" name="Picture 3" descr="Calendar&#10;&#10;Description automatically generated">
            <a:extLst>
              <a:ext uri="{FF2B5EF4-FFF2-40B4-BE49-F238E27FC236}">
                <a16:creationId xmlns:a16="http://schemas.microsoft.com/office/drawing/2014/main" xmlns="" id="{C45BD889-215C-4E17-9E44-63623A5B4D7B}"/>
              </a:ext>
            </a:extLst>
          </p:cNvPr>
          <p:cNvPicPr>
            <a:picLocks noChangeAspect="1"/>
          </p:cNvPicPr>
          <p:nvPr/>
        </p:nvPicPr>
        <p:blipFill>
          <a:blip r:embed="rId3"/>
          <a:stretch>
            <a:fillRect/>
          </a:stretch>
        </p:blipFill>
        <p:spPr>
          <a:xfrm>
            <a:off x="7000682" y="612653"/>
            <a:ext cx="1065868" cy="599574"/>
          </a:xfrm>
          <a:prstGeom prst="rect">
            <a:avLst/>
          </a:prstGeom>
        </p:spPr>
      </p:pic>
      <p:pic>
        <p:nvPicPr>
          <p:cNvPr id="5" name="Picture 4">
            <a:extLst>
              <a:ext uri="{FF2B5EF4-FFF2-40B4-BE49-F238E27FC236}">
                <a16:creationId xmlns:a16="http://schemas.microsoft.com/office/drawing/2014/main" xmlns="" id="{7116779B-9DFB-4039-B9D3-914EE9ED8DE4}"/>
              </a:ext>
            </a:extLst>
          </p:cNvPr>
          <p:cNvPicPr>
            <a:picLocks noChangeAspect="1"/>
          </p:cNvPicPr>
          <p:nvPr/>
        </p:nvPicPr>
        <p:blipFill>
          <a:blip r:embed="rId4"/>
          <a:stretch>
            <a:fillRect/>
          </a:stretch>
        </p:blipFill>
        <p:spPr>
          <a:xfrm>
            <a:off x="5518393" y="597734"/>
            <a:ext cx="625476" cy="625476"/>
          </a:xfrm>
          <a:prstGeom prst="rect">
            <a:avLst/>
          </a:prstGeom>
        </p:spPr>
      </p:pic>
      <p:pic>
        <p:nvPicPr>
          <p:cNvPr id="6" name="Picture 5" descr="Text, letter&#10;&#10;Description automatically generated">
            <a:extLst>
              <a:ext uri="{FF2B5EF4-FFF2-40B4-BE49-F238E27FC236}">
                <a16:creationId xmlns:a16="http://schemas.microsoft.com/office/drawing/2014/main" xmlns="" id="{DD3476BD-B93E-4F76-A029-7E7B8C4AA467}"/>
              </a:ext>
            </a:extLst>
          </p:cNvPr>
          <p:cNvPicPr>
            <a:picLocks noChangeAspect="1"/>
          </p:cNvPicPr>
          <p:nvPr/>
        </p:nvPicPr>
        <p:blipFill>
          <a:blip r:embed="rId5"/>
          <a:stretch>
            <a:fillRect/>
          </a:stretch>
        </p:blipFill>
        <p:spPr>
          <a:xfrm>
            <a:off x="1965646" y="739629"/>
            <a:ext cx="900026" cy="23230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xmlns="" id="{399AC9F3-CC5C-4BDC-88B5-88B24E4C0E33}"/>
              </a:ext>
            </a:extLst>
          </p:cNvPr>
          <p:cNvPicPr>
            <a:picLocks noChangeAspect="1"/>
          </p:cNvPicPr>
          <p:nvPr/>
        </p:nvPicPr>
        <p:blipFill>
          <a:blip r:embed="rId6"/>
          <a:stretch>
            <a:fillRect/>
          </a:stretch>
        </p:blipFill>
        <p:spPr>
          <a:xfrm>
            <a:off x="4038600" y="539311"/>
            <a:ext cx="212185" cy="656245"/>
          </a:xfrm>
          <a:prstGeom prst="rect">
            <a:avLst/>
          </a:prstGeom>
        </p:spPr>
      </p:pic>
      <p:pic>
        <p:nvPicPr>
          <p:cNvPr id="9" name="Picture 8" descr="A close - up of a vending machine&#10;&#10;Description automatically generated with low confidence">
            <a:extLst>
              <a:ext uri="{FF2B5EF4-FFF2-40B4-BE49-F238E27FC236}">
                <a16:creationId xmlns:a16="http://schemas.microsoft.com/office/drawing/2014/main" xmlns="" id="{19691227-B46B-49ED-B547-5C331B5ED017}"/>
              </a:ext>
            </a:extLst>
          </p:cNvPr>
          <p:cNvPicPr>
            <a:picLocks noChangeAspect="1"/>
          </p:cNvPicPr>
          <p:nvPr/>
        </p:nvPicPr>
        <p:blipFill>
          <a:blip r:embed="rId7"/>
          <a:stretch>
            <a:fillRect/>
          </a:stretch>
        </p:blipFill>
        <p:spPr>
          <a:xfrm>
            <a:off x="4844901" y="545006"/>
            <a:ext cx="248529" cy="71007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BFA51FE7-99FC-4152-8EB1-1DB844831098}"/>
              </a:ext>
            </a:extLst>
          </p:cNvPr>
          <p:cNvPicPr>
            <a:picLocks noChangeAspect="1"/>
          </p:cNvPicPr>
          <p:nvPr/>
        </p:nvPicPr>
        <p:blipFill>
          <a:blip r:embed="rId8"/>
          <a:stretch>
            <a:fillRect/>
          </a:stretch>
        </p:blipFill>
        <p:spPr>
          <a:xfrm>
            <a:off x="6378914" y="617881"/>
            <a:ext cx="630158" cy="630158"/>
          </a:xfrm>
          <a:prstGeom prst="rect">
            <a:avLst/>
          </a:prstGeom>
        </p:spPr>
      </p:pic>
      <p:sp>
        <p:nvSpPr>
          <p:cNvPr id="11" name="TextBox 10">
            <a:extLst>
              <a:ext uri="{FF2B5EF4-FFF2-40B4-BE49-F238E27FC236}">
                <a16:creationId xmlns:a16="http://schemas.microsoft.com/office/drawing/2014/main" xmlns="" id="{1BA75D97-89FF-4A01-8173-6D50A0F23F3A}"/>
              </a:ext>
            </a:extLst>
          </p:cNvPr>
          <p:cNvSpPr txBox="1"/>
          <p:nvPr/>
        </p:nvSpPr>
        <p:spPr>
          <a:xfrm>
            <a:off x="2872529" y="669750"/>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2980726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Preference for a product</a:t>
            </a:r>
          </a:p>
        </p:txBody>
      </p:sp>
      <p:sp>
        <p:nvSpPr>
          <p:cNvPr id="27"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N=103</a:t>
            </a:r>
          </a:p>
        </p:txBody>
      </p:sp>
      <p:sp>
        <p:nvSpPr>
          <p:cNvPr id="29" name="TextBox 3"/>
          <p:cNvSpPr txBox="1"/>
          <p:nvPr/>
        </p:nvSpPr>
        <p:spPr>
          <a:xfrm>
            <a:off x="1828800" y="971550"/>
            <a:ext cx="5486400" cy="461665"/>
          </a:xfrm>
          <a:prstGeom prst="rect">
            <a:avLst/>
          </a:prstGeom>
          <a:noFill/>
        </p:spPr>
        <p:txBody>
          <a:bodyPr wrap="square" rtlCol="0">
            <a:spAutoFit/>
          </a:bodyPr>
          <a:lstStyle/>
          <a:p>
            <a:pPr algn="ctr"/>
            <a:r>
              <a:rPr lang="en-US" sz="1200" b="1" dirty="0"/>
              <a:t>Suppose you have to choose between one of these products. </a:t>
            </a:r>
            <a:r>
              <a:rPr lang="nl-NL" sz="1200" b="1" dirty="0"/>
              <a:t>Which product would you choose?</a:t>
            </a:r>
            <a:endParaRPr lang="en-US" sz="900" b="1" i="1" dirty="0">
              <a:solidFill>
                <a:schemeClr val="tx2"/>
              </a:solidFill>
            </a:endParaRPr>
          </a:p>
        </p:txBody>
      </p:sp>
      <p:graphicFrame>
        <p:nvGraphicFramePr>
          <p:cNvPr id="42" name="Chart 26"/>
          <p:cNvGraphicFramePr/>
          <p:nvPr>
            <p:extLst>
              <p:ext uri="{D42A27DB-BD31-4B8C-83A1-F6EECF244321}">
                <p14:modId xmlns:p14="http://schemas.microsoft.com/office/powerpoint/2010/main" val="1422182225"/>
              </p:ext>
            </p:extLst>
          </p:nvPr>
        </p:nvGraphicFramePr>
        <p:xfrm>
          <a:off x="1019704" y="1225359"/>
          <a:ext cx="1571096"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27"/>
          <p:cNvGraphicFramePr/>
          <p:nvPr>
            <p:extLst>
              <p:ext uri="{D42A27DB-BD31-4B8C-83A1-F6EECF244321}">
                <p14:modId xmlns:p14="http://schemas.microsoft.com/office/powerpoint/2010/main" val="4264241377"/>
              </p:ext>
            </p:extLst>
          </p:nvPr>
        </p:nvGraphicFramePr>
        <p:xfrm>
          <a:off x="2940403" y="1225359"/>
          <a:ext cx="1571096"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1228847" y="1907965"/>
            <a:ext cx="1143000" cy="215444"/>
          </a:xfrm>
          <a:prstGeom prst="rect">
            <a:avLst/>
          </a:prstGeom>
          <a:noFill/>
        </p:spPr>
        <p:txBody>
          <a:bodyPr wrap="square" rtlCol="0" anchor="ctr">
            <a:spAutoFit/>
          </a:bodyPr>
          <a:lstStyle/>
          <a:p>
            <a:pPr algn="ctr">
              <a:defRPr/>
            </a:pPr>
            <a:r>
              <a:rPr lang="fr-FR" sz="800" b="1" dirty="0">
                <a:solidFill>
                  <a:srgbClr val="000000"/>
                </a:solidFill>
              </a:rPr>
              <a:t>TRE MULINI špageti bronaste šobe  EUROSPIN</a:t>
            </a:r>
            <a:endParaRPr lang="en-US" sz="800" b="1" dirty="0">
              <a:solidFill>
                <a:srgbClr val="000000"/>
              </a:solidFill>
            </a:endParaRPr>
          </a:p>
        </p:txBody>
      </p:sp>
      <p:sp>
        <p:nvSpPr>
          <p:cNvPr id="45" name="TextBox 44"/>
          <p:cNvSpPr txBox="1"/>
          <p:nvPr/>
        </p:nvSpPr>
        <p:spPr>
          <a:xfrm>
            <a:off x="3133928" y="1806137"/>
            <a:ext cx="1183235" cy="215444"/>
          </a:xfrm>
          <a:prstGeom prst="rect">
            <a:avLst/>
          </a:prstGeom>
          <a:noFill/>
        </p:spPr>
        <p:txBody>
          <a:bodyPr wrap="square" rtlCol="0" anchor="ctr">
            <a:spAutoFit/>
          </a:bodyPr>
          <a:lstStyle/>
          <a:p>
            <a:pPr algn="ctr">
              <a:defRPr/>
            </a:pPr>
            <a:r>
              <a:rPr lang="fr-FR" sz="800" b="1" dirty="0">
                <a:solidFill>
                  <a:srgbClr val="000000"/>
                </a:solidFill>
              </a:rPr>
              <a:t>Competitor Total</a:t>
            </a:r>
            <a:endParaRPr lang="en-US" sz="800" b="1" dirty="0">
              <a:solidFill>
                <a:srgbClr val="000000"/>
              </a:solidFill>
            </a:endParaRPr>
          </a:p>
        </p:txBody>
      </p:sp>
      <p:sp>
        <p:nvSpPr>
          <p:cNvPr id="46" name="TextBox 45"/>
          <p:cNvSpPr txBox="1"/>
          <p:nvPr/>
        </p:nvSpPr>
        <p:spPr>
          <a:xfrm>
            <a:off x="1348585" y="2187773"/>
            <a:ext cx="920444" cy="307777"/>
          </a:xfrm>
          <a:prstGeom prst="rect">
            <a:avLst/>
          </a:prstGeom>
          <a:noFill/>
        </p:spPr>
        <p:txBody>
          <a:bodyPr wrap="none" rtlCol="0">
            <a:spAutoFit/>
          </a:bodyPr>
          <a:lstStyle/>
          <a:p>
            <a:pPr algn="ctr">
              <a:defRPr/>
            </a:pPr>
            <a:r>
              <a:rPr lang="en-US" sz="1400" b="1" dirty="0">
                <a:solidFill>
                  <a:schemeClr val="accent5"/>
                </a:solidFill>
              </a:rPr>
              <a:t>19%</a:t>
            </a:r>
          </a:p>
        </p:txBody>
      </p:sp>
      <p:sp>
        <p:nvSpPr>
          <p:cNvPr id="47" name="TextBox 46"/>
          <p:cNvSpPr txBox="1"/>
          <p:nvPr/>
        </p:nvSpPr>
        <p:spPr>
          <a:xfrm>
            <a:off x="3240477" y="2040309"/>
            <a:ext cx="970137" cy="307777"/>
          </a:xfrm>
          <a:prstGeom prst="rect">
            <a:avLst/>
          </a:prstGeom>
          <a:noFill/>
        </p:spPr>
        <p:txBody>
          <a:bodyPr wrap="none" rtlCol="0">
            <a:spAutoFit/>
          </a:bodyPr>
          <a:lstStyle/>
          <a:p>
            <a:pPr algn="ctr">
              <a:defRPr/>
            </a:pPr>
            <a:r>
              <a:rPr lang="en-US" sz="1400" b="1" dirty="0">
                <a:solidFill>
                  <a:schemeClr val="accent1"/>
                </a:solidFill>
              </a:rPr>
              <a:t> 81%</a:t>
            </a:r>
          </a:p>
        </p:txBody>
      </p:sp>
      <p:graphicFrame>
        <p:nvGraphicFramePr>
          <p:cNvPr id="48" name="Chart 27"/>
          <p:cNvGraphicFramePr/>
          <p:nvPr>
            <p:extLst>
              <p:ext uri="{D42A27DB-BD31-4B8C-83A1-F6EECF244321}">
                <p14:modId xmlns:p14="http://schemas.microsoft.com/office/powerpoint/2010/main" val="2795777448"/>
              </p:ext>
            </p:extLst>
          </p:nvPr>
        </p:nvGraphicFramePr>
        <p:xfrm>
          <a:off x="4861102" y="1243554"/>
          <a:ext cx="1571096"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p:nvSpPr>
        <p:spPr>
          <a:xfrm>
            <a:off x="5055437" y="1814241"/>
            <a:ext cx="1183235" cy="215444"/>
          </a:xfrm>
          <a:prstGeom prst="rect">
            <a:avLst/>
          </a:prstGeom>
          <a:noFill/>
        </p:spPr>
        <p:txBody>
          <a:bodyPr wrap="square" rtlCol="0" anchor="ctr">
            <a:spAutoFit/>
          </a:bodyPr>
          <a:lstStyle/>
          <a:p>
            <a:pPr algn="ctr">
              <a:defRPr/>
            </a:pPr>
            <a:r>
              <a:rPr lang="fr-FR" sz="800" b="1" dirty="0">
                <a:solidFill>
                  <a:srgbClr val="000000"/>
                </a:solidFill>
              </a:rPr>
              <a:t>Špageti TUŠ</a:t>
            </a:r>
            <a:endParaRPr lang="en-US" sz="800" b="1" dirty="0">
              <a:solidFill>
                <a:srgbClr val="000000"/>
              </a:solidFill>
            </a:endParaRPr>
          </a:p>
        </p:txBody>
      </p:sp>
      <p:sp>
        <p:nvSpPr>
          <p:cNvPr id="50" name="TextBox 49"/>
          <p:cNvSpPr txBox="1"/>
          <p:nvPr/>
        </p:nvSpPr>
        <p:spPr>
          <a:xfrm>
            <a:off x="5145053" y="2048413"/>
            <a:ext cx="970137" cy="307777"/>
          </a:xfrm>
          <a:prstGeom prst="rect">
            <a:avLst/>
          </a:prstGeom>
          <a:noFill/>
        </p:spPr>
        <p:txBody>
          <a:bodyPr wrap="none" rtlCol="0">
            <a:spAutoFit/>
          </a:bodyPr>
          <a:lstStyle/>
          <a:p>
            <a:pPr algn="ctr">
              <a:defRPr/>
            </a:pPr>
            <a:r>
              <a:rPr lang="en-US" sz="1400" b="1" dirty="0">
                <a:solidFill>
                  <a:schemeClr val="accent4"/>
                </a:solidFill>
              </a:rPr>
              <a:t> 8%</a:t>
            </a:r>
          </a:p>
        </p:txBody>
      </p:sp>
      <p:graphicFrame>
        <p:nvGraphicFramePr>
          <p:cNvPr id="51" name="Chart 27"/>
          <p:cNvGraphicFramePr/>
          <p:nvPr>
            <p:extLst>
              <p:ext uri="{D42A27DB-BD31-4B8C-83A1-F6EECF244321}">
                <p14:modId xmlns:p14="http://schemas.microsoft.com/office/powerpoint/2010/main" val="1705731091"/>
              </p:ext>
            </p:extLst>
          </p:nvPr>
        </p:nvGraphicFramePr>
        <p:xfrm>
          <a:off x="6781800" y="1243554"/>
          <a:ext cx="1571096"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p:cNvSpPr txBox="1"/>
          <p:nvPr/>
        </p:nvSpPr>
        <p:spPr>
          <a:xfrm>
            <a:off x="6981215" y="1804513"/>
            <a:ext cx="1183235" cy="215444"/>
          </a:xfrm>
          <a:prstGeom prst="rect">
            <a:avLst/>
          </a:prstGeom>
          <a:noFill/>
        </p:spPr>
        <p:txBody>
          <a:bodyPr wrap="square" rtlCol="0" anchor="ctr">
            <a:spAutoFit/>
          </a:bodyPr>
          <a:lstStyle/>
          <a:p>
            <a:pPr algn="ctr">
              <a:defRPr/>
            </a:pPr>
            <a:r>
              <a:rPr lang="fr-FR" sz="800" b="1" dirty="0">
                <a:solidFill>
                  <a:srgbClr val="000000"/>
                </a:solidFill>
              </a:rPr>
              <a:t>Spaghetti MERCATOR</a:t>
            </a:r>
            <a:endParaRPr lang="en-US" sz="800" b="1" dirty="0">
              <a:solidFill>
                <a:srgbClr val="000000"/>
              </a:solidFill>
            </a:endParaRPr>
          </a:p>
        </p:txBody>
      </p:sp>
      <p:sp>
        <p:nvSpPr>
          <p:cNvPr id="53" name="TextBox 52"/>
          <p:cNvSpPr txBox="1"/>
          <p:nvPr/>
        </p:nvSpPr>
        <p:spPr>
          <a:xfrm>
            <a:off x="7095677" y="2038685"/>
            <a:ext cx="920444" cy="307777"/>
          </a:xfrm>
          <a:prstGeom prst="rect">
            <a:avLst/>
          </a:prstGeom>
          <a:noFill/>
        </p:spPr>
        <p:txBody>
          <a:bodyPr wrap="none" rtlCol="0">
            <a:spAutoFit/>
          </a:bodyPr>
          <a:lstStyle/>
          <a:p>
            <a:pPr algn="ctr">
              <a:defRPr/>
            </a:pPr>
            <a:r>
              <a:rPr lang="en-US" sz="1400" b="1" dirty="0">
                <a:solidFill>
                  <a:srgbClr val="B21DAC"/>
                </a:solidFill>
              </a:rPr>
              <a:t>14%</a:t>
            </a:r>
          </a:p>
        </p:txBody>
      </p:sp>
      <p:graphicFrame>
        <p:nvGraphicFramePr>
          <p:cNvPr id="54" name="Chart 26"/>
          <p:cNvGraphicFramePr/>
          <p:nvPr>
            <p:extLst>
              <p:ext uri="{D42A27DB-BD31-4B8C-83A1-F6EECF244321}">
                <p14:modId xmlns:p14="http://schemas.microsoft.com/office/powerpoint/2010/main" val="375749529"/>
              </p:ext>
            </p:extLst>
          </p:nvPr>
        </p:nvGraphicFramePr>
        <p:xfrm>
          <a:off x="1826506" y="2596959"/>
          <a:ext cx="1571096" cy="1828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5" name="Chart 27"/>
          <p:cNvGraphicFramePr/>
          <p:nvPr>
            <p:extLst>
              <p:ext uri="{D42A27DB-BD31-4B8C-83A1-F6EECF244321}">
                <p14:modId xmlns:p14="http://schemas.microsoft.com/office/powerpoint/2010/main" val="2182980138"/>
              </p:ext>
            </p:extLst>
          </p:nvPr>
        </p:nvGraphicFramePr>
        <p:xfrm>
          <a:off x="3747205" y="2596959"/>
          <a:ext cx="1571096"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56" name="TextBox 55"/>
          <p:cNvSpPr txBox="1"/>
          <p:nvPr/>
        </p:nvSpPr>
        <p:spPr>
          <a:xfrm>
            <a:off x="2035649" y="3279565"/>
            <a:ext cx="1143000" cy="215444"/>
          </a:xfrm>
          <a:prstGeom prst="rect">
            <a:avLst/>
          </a:prstGeom>
          <a:noFill/>
        </p:spPr>
        <p:txBody>
          <a:bodyPr wrap="square" rtlCol="0" anchor="ctr">
            <a:spAutoFit/>
          </a:bodyPr>
          <a:lstStyle/>
          <a:p>
            <a:pPr algn="ctr">
              <a:defRPr/>
            </a:pPr>
            <a:r>
              <a:rPr lang="fr-FR" sz="800" b="1" dirty="0">
                <a:solidFill>
                  <a:srgbClr val="000000"/>
                </a:solidFill>
              </a:rPr>
              <a:t>S Budget špageti SPAR</a:t>
            </a:r>
            <a:endParaRPr lang="en-US" sz="800" b="1" dirty="0">
              <a:solidFill>
                <a:srgbClr val="000000"/>
              </a:solidFill>
            </a:endParaRPr>
          </a:p>
        </p:txBody>
      </p:sp>
      <p:sp>
        <p:nvSpPr>
          <p:cNvPr id="57" name="TextBox 56"/>
          <p:cNvSpPr txBox="1"/>
          <p:nvPr/>
        </p:nvSpPr>
        <p:spPr>
          <a:xfrm>
            <a:off x="3940730" y="3325201"/>
            <a:ext cx="1183235" cy="215444"/>
          </a:xfrm>
          <a:prstGeom prst="rect">
            <a:avLst/>
          </a:prstGeom>
          <a:noFill/>
        </p:spPr>
        <p:txBody>
          <a:bodyPr wrap="square" rtlCol="0" anchor="ctr">
            <a:spAutoFit/>
          </a:bodyPr>
          <a:lstStyle/>
          <a:p>
            <a:pPr algn="ctr">
              <a:defRPr/>
            </a:pPr>
            <a:r>
              <a:rPr lang="fr-FR" sz="800" b="1" dirty="0">
                <a:solidFill>
                  <a:srgbClr val="000000"/>
                </a:solidFill>
              </a:rPr>
              <a:t>Combino spaghetti LIDL</a:t>
            </a:r>
            <a:endParaRPr lang="en-US" sz="800" b="1" dirty="0">
              <a:solidFill>
                <a:srgbClr val="000000"/>
              </a:solidFill>
            </a:endParaRPr>
          </a:p>
        </p:txBody>
      </p:sp>
      <p:sp>
        <p:nvSpPr>
          <p:cNvPr id="58" name="TextBox 57"/>
          <p:cNvSpPr txBox="1"/>
          <p:nvPr/>
        </p:nvSpPr>
        <p:spPr>
          <a:xfrm>
            <a:off x="2155387" y="3559373"/>
            <a:ext cx="920444" cy="307777"/>
          </a:xfrm>
          <a:prstGeom prst="rect">
            <a:avLst/>
          </a:prstGeom>
          <a:noFill/>
        </p:spPr>
        <p:txBody>
          <a:bodyPr wrap="none" rtlCol="0">
            <a:spAutoFit/>
          </a:bodyPr>
          <a:lstStyle/>
          <a:p>
            <a:pPr algn="ctr">
              <a:defRPr/>
            </a:pPr>
            <a:r>
              <a:rPr lang="en-US" sz="1400" b="1" dirty="0">
                <a:solidFill>
                  <a:srgbClr val="8DC63F"/>
                </a:solidFill>
              </a:rPr>
              <a:t>19%</a:t>
            </a:r>
          </a:p>
        </p:txBody>
      </p:sp>
      <p:sp>
        <p:nvSpPr>
          <p:cNvPr id="59" name="TextBox 58"/>
          <p:cNvSpPr txBox="1"/>
          <p:nvPr/>
        </p:nvSpPr>
        <p:spPr>
          <a:xfrm>
            <a:off x="4072125" y="3559373"/>
            <a:ext cx="920444" cy="307777"/>
          </a:xfrm>
          <a:prstGeom prst="rect">
            <a:avLst/>
          </a:prstGeom>
          <a:noFill/>
        </p:spPr>
        <p:txBody>
          <a:bodyPr wrap="none" rtlCol="0">
            <a:spAutoFit/>
          </a:bodyPr>
          <a:lstStyle/>
          <a:p>
            <a:pPr algn="ctr">
              <a:defRPr/>
            </a:pPr>
            <a:r>
              <a:rPr lang="en-US" sz="1400" b="1" dirty="0">
                <a:solidFill>
                  <a:srgbClr val="002060"/>
                </a:solidFill>
              </a:rPr>
              <a:t>24%</a:t>
            </a:r>
          </a:p>
        </p:txBody>
      </p:sp>
      <p:graphicFrame>
        <p:nvGraphicFramePr>
          <p:cNvPr id="60" name="Chart 27"/>
          <p:cNvGraphicFramePr/>
          <p:nvPr>
            <p:extLst>
              <p:ext uri="{D42A27DB-BD31-4B8C-83A1-F6EECF244321}">
                <p14:modId xmlns:p14="http://schemas.microsoft.com/office/powerpoint/2010/main" val="3183942254"/>
              </p:ext>
            </p:extLst>
          </p:nvPr>
        </p:nvGraphicFramePr>
        <p:xfrm>
          <a:off x="5667904" y="2615154"/>
          <a:ext cx="1571096" cy="1828800"/>
        </p:xfrm>
        <a:graphic>
          <a:graphicData uri="http://schemas.openxmlformats.org/drawingml/2006/chart">
            <c:chart xmlns:c="http://schemas.openxmlformats.org/drawingml/2006/chart" xmlns:r="http://schemas.openxmlformats.org/officeDocument/2006/relationships" r:id="rId9"/>
          </a:graphicData>
        </a:graphic>
      </p:graphicFrame>
      <p:sp>
        <p:nvSpPr>
          <p:cNvPr id="61" name="TextBox 60"/>
          <p:cNvSpPr txBox="1"/>
          <p:nvPr/>
        </p:nvSpPr>
        <p:spPr>
          <a:xfrm>
            <a:off x="5862239" y="3325201"/>
            <a:ext cx="1183235" cy="215444"/>
          </a:xfrm>
          <a:prstGeom prst="rect">
            <a:avLst/>
          </a:prstGeom>
          <a:noFill/>
        </p:spPr>
        <p:txBody>
          <a:bodyPr wrap="square" rtlCol="0" anchor="ctr">
            <a:spAutoFit/>
          </a:bodyPr>
          <a:lstStyle/>
          <a:p>
            <a:pPr algn="ctr">
              <a:defRPr/>
            </a:pPr>
            <a:r>
              <a:rPr lang="fr-FR" sz="800" b="1" dirty="0">
                <a:solidFill>
                  <a:srgbClr val="000000"/>
                </a:solidFill>
              </a:rPr>
              <a:t>Carloni spaghetti HOFER</a:t>
            </a:r>
            <a:endParaRPr lang="en-US" sz="800" b="1" dirty="0">
              <a:solidFill>
                <a:srgbClr val="000000"/>
              </a:solidFill>
            </a:endParaRPr>
          </a:p>
        </p:txBody>
      </p:sp>
      <p:sp>
        <p:nvSpPr>
          <p:cNvPr id="62" name="TextBox 61"/>
          <p:cNvSpPr txBox="1"/>
          <p:nvPr/>
        </p:nvSpPr>
        <p:spPr>
          <a:xfrm>
            <a:off x="5976701" y="3559373"/>
            <a:ext cx="920444" cy="307777"/>
          </a:xfrm>
          <a:prstGeom prst="rect">
            <a:avLst/>
          </a:prstGeom>
          <a:noFill/>
        </p:spPr>
        <p:txBody>
          <a:bodyPr wrap="none" rtlCol="0">
            <a:spAutoFit/>
          </a:bodyPr>
          <a:lstStyle/>
          <a:p>
            <a:pPr algn="ctr">
              <a:defRPr/>
            </a:pPr>
            <a:r>
              <a:rPr lang="en-US" sz="1400" b="1" dirty="0">
                <a:solidFill>
                  <a:srgbClr val="761114"/>
                </a:solidFill>
              </a:rPr>
              <a:t>16%</a:t>
            </a:r>
          </a:p>
        </p:txBody>
      </p:sp>
      <p:pic>
        <p:nvPicPr>
          <p:cNvPr id="30" name="Grafik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1478811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noGrp="1"/>
          </p:cNvGraphicFramePr>
          <p:nvPr>
            <p:ph idx="4294967295"/>
            <p:extLst>
              <p:ext uri="{D42A27DB-BD31-4B8C-83A1-F6EECF244321}">
                <p14:modId xmlns:p14="http://schemas.microsoft.com/office/powerpoint/2010/main" val="3409480478"/>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N=8*</a:t>
            </a:r>
          </a:p>
        </p:txBody>
      </p:sp>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0" name="TextBox 18">
            <a:extLst>
              <a:ext uri="{FF2B5EF4-FFF2-40B4-BE49-F238E27FC236}">
                <a16:creationId xmlns:a16="http://schemas.microsoft.com/office/drawing/2014/main" xmlns="" id="{B83D449B-2C55-438A-98EA-0B2BFEC00659}"/>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pic>
        <p:nvPicPr>
          <p:cNvPr id="14" name="Picture 13" descr="Text, letter&#10;&#10;Description automatically generated">
            <a:extLst>
              <a:ext uri="{FF2B5EF4-FFF2-40B4-BE49-F238E27FC236}">
                <a16:creationId xmlns:a16="http://schemas.microsoft.com/office/drawing/2014/main" xmlns="" id="{2F3ABDA5-4FC6-4D03-A8DE-F211C3CF4D4F}"/>
              </a:ext>
            </a:extLst>
          </p:cNvPr>
          <p:cNvPicPr>
            <a:picLocks noChangeAspect="1"/>
          </p:cNvPicPr>
          <p:nvPr/>
        </p:nvPicPr>
        <p:blipFill>
          <a:blip r:embed="rId5"/>
          <a:stretch>
            <a:fillRect/>
          </a:stretch>
        </p:blipFill>
        <p:spPr>
          <a:xfrm>
            <a:off x="304800" y="1504081"/>
            <a:ext cx="1076563" cy="277872"/>
          </a:xfrm>
          <a:prstGeom prst="rect">
            <a:avLst/>
          </a:prstGeom>
        </p:spPr>
      </p:pic>
    </p:spTree>
    <p:extLst>
      <p:ext uri="{BB962C8B-B14F-4D97-AF65-F5344CB8AC3E}">
        <p14:creationId xmlns:p14="http://schemas.microsoft.com/office/powerpoint/2010/main" val="3979231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a:t>
            </a:r>
            <a:r>
              <a:rPr lang="en-US" sz="2000" dirty="0" smtClean="0"/>
              <a:t>competitor products is the preference for other brands</a:t>
            </a:r>
            <a:endParaRPr lang="fr-FR" sz="2000" dirty="0"/>
          </a:p>
        </p:txBody>
      </p:sp>
      <p:graphicFrame>
        <p:nvGraphicFramePr>
          <p:cNvPr id="11" name="Content Placeholder 6"/>
          <p:cNvGraphicFramePr>
            <a:graphicFrameLocks noGrp="1"/>
          </p:cNvGraphicFramePr>
          <p:nvPr>
            <p:ph idx="4294967295"/>
            <p:extLst>
              <p:ext uri="{D42A27DB-BD31-4B8C-83A1-F6EECF244321}">
                <p14:modId xmlns:p14="http://schemas.microsoft.com/office/powerpoint/2010/main" val="616593144"/>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2" name="TextBox 11">
            <a:extLst>
              <a:ext uri="{FF2B5EF4-FFF2-40B4-BE49-F238E27FC236}">
                <a16:creationId xmlns:a16="http://schemas.microsoft.com/office/drawing/2014/main" xmlns="" id="{A97CC1EC-C1C4-474B-8066-760E87ABE24D}"/>
              </a:ext>
            </a:extLst>
          </p:cNvPr>
          <p:cNvSpPr txBox="1"/>
          <p:nvPr/>
        </p:nvSpPr>
        <p:spPr>
          <a:xfrm>
            <a:off x="381000" y="2402473"/>
            <a:ext cx="785071" cy="338554"/>
          </a:xfrm>
          <a:prstGeom prst="rect">
            <a:avLst/>
          </a:prstGeom>
          <a:noFill/>
        </p:spPr>
        <p:txBody>
          <a:bodyPr wrap="square" rtlCol="0">
            <a:spAutoFit/>
          </a:bodyPr>
          <a:lstStyle/>
          <a:p>
            <a:pPr algn="ctr"/>
            <a:r>
              <a:rPr lang="de-AT" sz="800" dirty="0"/>
              <a:t>Competitor Average</a:t>
            </a:r>
          </a:p>
        </p:txBody>
      </p:sp>
    </p:spTree>
    <p:extLst>
      <p:ext uri="{BB962C8B-B14F-4D97-AF65-F5344CB8AC3E}">
        <p14:creationId xmlns:p14="http://schemas.microsoft.com/office/powerpoint/2010/main" val="2520003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preference for other brands</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N=24</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1680689745"/>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D2E2B1C9-65A4-4478-A63F-30A4D7FC4971}"/>
              </a:ext>
            </a:extLst>
          </p:cNvPr>
          <p:cNvPicPr>
            <a:picLocks noChangeAspect="1"/>
          </p:cNvPicPr>
          <p:nvPr/>
        </p:nvPicPr>
        <p:blipFill>
          <a:blip r:embed="rId5"/>
          <a:stretch>
            <a:fillRect/>
          </a:stretch>
        </p:blipFill>
        <p:spPr>
          <a:xfrm>
            <a:off x="475229" y="1871124"/>
            <a:ext cx="370434" cy="1145677"/>
          </a:xfrm>
          <a:prstGeom prst="rect">
            <a:avLst/>
          </a:prstGeom>
        </p:spPr>
      </p:pic>
    </p:spTree>
    <p:extLst>
      <p:ext uri="{BB962C8B-B14F-4D97-AF65-F5344CB8AC3E}">
        <p14:creationId xmlns:p14="http://schemas.microsoft.com/office/powerpoint/2010/main" val="2520003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preference for other brands</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N=19*</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3771295206"/>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0" name="TextBox 18">
            <a:extLst>
              <a:ext uri="{FF2B5EF4-FFF2-40B4-BE49-F238E27FC236}">
                <a16:creationId xmlns:a16="http://schemas.microsoft.com/office/drawing/2014/main" xmlns="" id="{80CA2573-875C-485A-B88D-8D619864B8A2}"/>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pic>
        <p:nvPicPr>
          <p:cNvPr id="14" name="Picture 13" descr="A close - up of a vending machine&#10;&#10;Description automatically generated with low confidence">
            <a:extLst>
              <a:ext uri="{FF2B5EF4-FFF2-40B4-BE49-F238E27FC236}">
                <a16:creationId xmlns:a16="http://schemas.microsoft.com/office/drawing/2014/main" xmlns="" id="{7BA5DED5-FA0D-4B15-901C-71351E524FAC}"/>
              </a:ext>
            </a:extLst>
          </p:cNvPr>
          <p:cNvPicPr>
            <a:picLocks noChangeAspect="1"/>
          </p:cNvPicPr>
          <p:nvPr/>
        </p:nvPicPr>
        <p:blipFill>
          <a:blip r:embed="rId5"/>
          <a:stretch>
            <a:fillRect/>
          </a:stretch>
        </p:blipFill>
        <p:spPr>
          <a:xfrm>
            <a:off x="454035" y="1874097"/>
            <a:ext cx="412822" cy="1179493"/>
          </a:xfrm>
          <a:prstGeom prst="rect">
            <a:avLst/>
          </a:prstGeom>
        </p:spPr>
      </p:pic>
    </p:spTree>
    <p:extLst>
      <p:ext uri="{BB962C8B-B14F-4D97-AF65-F5344CB8AC3E}">
        <p14:creationId xmlns:p14="http://schemas.microsoft.com/office/powerpoint/2010/main" val="2764376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preference for other brands</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N=43</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1860514731"/>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10" name="Picture 9">
            <a:extLst>
              <a:ext uri="{FF2B5EF4-FFF2-40B4-BE49-F238E27FC236}">
                <a16:creationId xmlns:a16="http://schemas.microsoft.com/office/drawing/2014/main" xmlns="" id="{1A6CA367-C06A-41F6-A93E-99BE8E44231E}"/>
              </a:ext>
            </a:extLst>
          </p:cNvPr>
          <p:cNvPicPr>
            <a:picLocks noChangeAspect="1"/>
          </p:cNvPicPr>
          <p:nvPr/>
        </p:nvPicPr>
        <p:blipFill>
          <a:blip r:embed="rId5"/>
          <a:stretch>
            <a:fillRect/>
          </a:stretch>
        </p:blipFill>
        <p:spPr>
          <a:xfrm>
            <a:off x="229279" y="2092218"/>
            <a:ext cx="859992" cy="859992"/>
          </a:xfrm>
          <a:prstGeom prst="rect">
            <a:avLst/>
          </a:prstGeom>
        </p:spPr>
      </p:pic>
    </p:spTree>
    <p:extLst>
      <p:ext uri="{BB962C8B-B14F-4D97-AF65-F5344CB8AC3E}">
        <p14:creationId xmlns:p14="http://schemas.microsoft.com/office/powerpoint/2010/main" val="276437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a:t>
            </a:r>
            <a:r>
              <a:rPr lang="en-US" sz="900">
                <a:solidFill>
                  <a:srgbClr val="000000"/>
                </a:solidFill>
              </a:rPr>
              <a:t>=8*</a:t>
            </a:r>
            <a:endParaRPr lang="en-US" sz="900" dirty="0">
              <a:solidFill>
                <a:srgbClr val="000000"/>
              </a:solidFill>
            </a:endParaRP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869030094"/>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0" name="TextBox 18">
            <a:extLst>
              <a:ext uri="{FF2B5EF4-FFF2-40B4-BE49-F238E27FC236}">
                <a16:creationId xmlns:a16="http://schemas.microsoft.com/office/drawing/2014/main" xmlns="" id="{31D1AFF6-039D-4F25-ACD3-009E1D238F43}"/>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pic>
        <p:nvPicPr>
          <p:cNvPr id="12" name="Picture 11" descr="A picture containing text&#10;&#10;Description automatically generated">
            <a:extLst>
              <a:ext uri="{FF2B5EF4-FFF2-40B4-BE49-F238E27FC236}">
                <a16:creationId xmlns:a16="http://schemas.microsoft.com/office/drawing/2014/main" xmlns="" id="{AD68205F-E0C8-4F0A-A057-31CDF8389BDD}"/>
              </a:ext>
            </a:extLst>
          </p:cNvPr>
          <p:cNvPicPr>
            <a:picLocks noChangeAspect="1"/>
          </p:cNvPicPr>
          <p:nvPr/>
        </p:nvPicPr>
        <p:blipFill>
          <a:blip r:embed="rId5"/>
          <a:stretch>
            <a:fillRect/>
          </a:stretch>
        </p:blipFill>
        <p:spPr>
          <a:xfrm>
            <a:off x="315565" y="1917358"/>
            <a:ext cx="840949" cy="840949"/>
          </a:xfrm>
          <a:prstGeom prst="rect">
            <a:avLst/>
          </a:prstGeom>
        </p:spPr>
      </p:pic>
    </p:spTree>
    <p:extLst>
      <p:ext uri="{BB962C8B-B14F-4D97-AF65-F5344CB8AC3E}">
        <p14:creationId xmlns:p14="http://schemas.microsoft.com/office/powerpoint/2010/main" val="2764376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BUY the product IS </a:t>
            </a:r>
            <a:r>
              <a:rPr lang="en-US" sz="2000" dirty="0" smtClean="0"/>
              <a:t>the preference for other brands</a:t>
            </a:r>
            <a:endParaRPr lang="fr-FR" sz="2000" dirty="0"/>
          </a:p>
        </p:txBody>
      </p:sp>
      <p:sp>
        <p:nvSpPr>
          <p:cNvPr id="9"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solidFill>
                  <a:srgbClr val="000000"/>
                </a:solidFill>
              </a:rPr>
              <a:t>N=11*</a:t>
            </a:r>
          </a:p>
        </p:txBody>
      </p:sp>
      <p:graphicFrame>
        <p:nvGraphicFramePr>
          <p:cNvPr id="13" name="Content Placeholder 6"/>
          <p:cNvGraphicFramePr>
            <a:graphicFrameLocks noGrp="1"/>
          </p:cNvGraphicFramePr>
          <p:nvPr>
            <p:ph idx="4294967295"/>
            <p:extLst>
              <p:ext uri="{D42A27DB-BD31-4B8C-83A1-F6EECF244321}">
                <p14:modId xmlns:p14="http://schemas.microsoft.com/office/powerpoint/2010/main" val="3253798788"/>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0" name="TextBox 18">
            <a:extLst>
              <a:ext uri="{FF2B5EF4-FFF2-40B4-BE49-F238E27FC236}">
                <a16:creationId xmlns:a16="http://schemas.microsoft.com/office/drawing/2014/main" xmlns="" id="{3E5BD9AA-CFED-45CE-93F3-58827D1F3BCC}"/>
              </a:ext>
            </a:extLst>
          </p:cNvPr>
          <p:cNvSpPr txBox="1"/>
          <p:nvPr/>
        </p:nvSpPr>
        <p:spPr>
          <a:xfrm>
            <a:off x="6934200" y="4667030"/>
            <a:ext cx="1524000" cy="230832"/>
          </a:xfrm>
          <a:prstGeom prst="rect">
            <a:avLst/>
          </a:prstGeom>
          <a:noFill/>
        </p:spPr>
        <p:txBody>
          <a:bodyPr wrap="square" rtlCol="0" anchor="b">
            <a:spAutoFit/>
          </a:bodyPr>
          <a:lstStyle/>
          <a:p>
            <a:pPr>
              <a:defRPr/>
            </a:pPr>
            <a:r>
              <a:rPr lang="en-US" sz="900" dirty="0"/>
              <a:t>Small base size (n&lt;20)</a:t>
            </a:r>
          </a:p>
        </p:txBody>
      </p:sp>
      <p:pic>
        <p:nvPicPr>
          <p:cNvPr id="11" name="Picture 10" descr="Calendar&#10;&#10;Description automatically generated">
            <a:extLst>
              <a:ext uri="{FF2B5EF4-FFF2-40B4-BE49-F238E27FC236}">
                <a16:creationId xmlns:a16="http://schemas.microsoft.com/office/drawing/2014/main" xmlns="" id="{97EE4DCE-EBEC-4E9E-99C3-17FEFB1574F6}"/>
              </a:ext>
            </a:extLst>
          </p:cNvPr>
          <p:cNvPicPr>
            <a:picLocks noChangeAspect="1"/>
          </p:cNvPicPr>
          <p:nvPr/>
        </p:nvPicPr>
        <p:blipFill>
          <a:blip r:embed="rId5"/>
          <a:stretch>
            <a:fillRect/>
          </a:stretch>
        </p:blipFill>
        <p:spPr>
          <a:xfrm>
            <a:off x="252325" y="2433526"/>
            <a:ext cx="1225188" cy="689195"/>
          </a:xfrm>
          <a:prstGeom prst="rect">
            <a:avLst/>
          </a:prstGeom>
        </p:spPr>
      </p:pic>
    </p:spTree>
    <p:extLst>
      <p:ext uri="{BB962C8B-B14F-4D97-AF65-F5344CB8AC3E}">
        <p14:creationId xmlns:p14="http://schemas.microsoft.com/office/powerpoint/2010/main" val="276437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METHODOLOGY</a:t>
            </a:r>
          </a:p>
        </p:txBody>
      </p:sp>
      <p:sp>
        <p:nvSpPr>
          <p:cNvPr id="5" name="Espace réservé du contenu 3"/>
          <p:cNvSpPr>
            <a:spLocks noGrp="1"/>
          </p:cNvSpPr>
          <p:nvPr>
            <p:ph sz="quarter" idx="14"/>
          </p:nvPr>
        </p:nvSpPr>
        <p:spPr>
          <a:xfrm>
            <a:off x="594360" y="1200150"/>
            <a:ext cx="8165592" cy="3059906"/>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Arial"/>
                <a:ea typeface="+mn-ea"/>
                <a:cs typeface="Arial"/>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Arial"/>
                <a:ea typeface="+mn-ea"/>
                <a:cs typeface="Arial"/>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Arial"/>
                <a:ea typeface="+mn-ea"/>
                <a:cs typeface="Arial"/>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Arial"/>
                <a:ea typeface="+mn-ea"/>
                <a:cs typeface="Arial"/>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Online survey via Nielsen panels.</a:t>
            </a:r>
          </a:p>
          <a:p>
            <a:r>
              <a:rPr lang="en-US" sz="1400" dirty="0"/>
              <a:t>Men and women (18 – 64 years old) who are responsible for the shopping</a:t>
            </a:r>
          </a:p>
          <a:p>
            <a:r>
              <a:rPr lang="en-US" sz="1400" dirty="0"/>
              <a:t>For each category there is a aim of strongly representative sample. The invites will be sent out to a random initial sample that is representative of the population in age, gender and region. The structure of the final sample will be determined by natural fall-out. </a:t>
            </a:r>
          </a:p>
          <a:p>
            <a:r>
              <a:rPr lang="en-US" sz="1400" dirty="0"/>
              <a:t>Products in the survey will be evaluated one-by-one (in random order)</a:t>
            </a:r>
          </a:p>
        </p:txBody>
      </p:sp>
    </p:spTree>
    <p:extLst>
      <p:ext uri="{BB962C8B-B14F-4D97-AF65-F5344CB8AC3E}">
        <p14:creationId xmlns:p14="http://schemas.microsoft.com/office/powerpoint/2010/main" val="2965915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93725" y="619125"/>
            <a:ext cx="8165592" cy="428625"/>
          </a:xfrm>
        </p:spPr>
        <p:txBody>
          <a:bodyPr/>
          <a:lstStyle/>
          <a:p>
            <a:pPr>
              <a:defRPr/>
            </a:pPr>
            <a:r>
              <a:rPr lang="en-US" sz="2000" dirty="0"/>
              <a:t>THE MAIN REASON WHY PEOPLE DON’T use the category IS </a:t>
            </a:r>
            <a:r>
              <a:rPr lang="en-US" sz="2000" dirty="0" smtClean="0"/>
              <a:t>that they believe that those products are not environmentally friendly</a:t>
            </a:r>
            <a:endParaRPr lang="fr-FR" sz="2000" dirty="0"/>
          </a:p>
        </p:txBody>
      </p:sp>
      <p:sp>
        <p:nvSpPr>
          <p:cNvPr id="8" name="TextBox 18"/>
          <p:cNvSpPr txBox="1"/>
          <p:nvPr/>
        </p:nvSpPr>
        <p:spPr>
          <a:xfrm>
            <a:off x="304800" y="3571643"/>
            <a:ext cx="838200" cy="230832"/>
          </a:xfrm>
          <a:prstGeom prst="rect">
            <a:avLst/>
          </a:prstGeom>
          <a:noFill/>
        </p:spPr>
        <p:txBody>
          <a:bodyPr wrap="square" rtlCol="0" anchor="b">
            <a:spAutoFit/>
          </a:bodyPr>
          <a:lstStyle/>
          <a:p>
            <a:pPr>
              <a:defRPr/>
            </a:pPr>
            <a:r>
              <a:rPr lang="en-US" sz="900" dirty="0"/>
              <a:t>N=30</a:t>
            </a:r>
          </a:p>
        </p:txBody>
      </p:sp>
      <p:pic>
        <p:nvPicPr>
          <p:cNvPr id="9"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graphicFrame>
        <p:nvGraphicFramePr>
          <p:cNvPr id="11" name="Content Placeholder 6"/>
          <p:cNvGraphicFramePr>
            <a:graphicFrameLocks noGrp="1"/>
          </p:cNvGraphicFramePr>
          <p:nvPr>
            <p:ph idx="4294967295"/>
            <p:custDataLst>
              <p:tags r:id="rId1"/>
            </p:custDataLst>
            <p:extLst>
              <p:ext uri="{D42A27DB-BD31-4B8C-83A1-F6EECF244321}">
                <p14:modId xmlns:p14="http://schemas.microsoft.com/office/powerpoint/2010/main" val="515474086"/>
              </p:ext>
            </p:extLst>
          </p:nvPr>
        </p:nvGraphicFramePr>
        <p:xfrm>
          <a:off x="1167387" y="1200150"/>
          <a:ext cx="6934200" cy="34289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968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593725" y="209550"/>
            <a:ext cx="8165592" cy="428625"/>
          </a:xfrm>
        </p:spPr>
        <p:txBody>
          <a:bodyPr/>
          <a:lstStyle/>
          <a:p>
            <a:r>
              <a:rPr lang="fr-FR" sz="3200" dirty="0" err="1"/>
              <a:t>Private</a:t>
            </a:r>
            <a:r>
              <a:rPr lang="fr-FR" sz="3200" dirty="0"/>
              <a:t> label vs A Brand RATING</a:t>
            </a:r>
          </a:p>
        </p:txBody>
      </p:sp>
      <p:sp>
        <p:nvSpPr>
          <p:cNvPr id="25" name="TextBox 3"/>
          <p:cNvSpPr txBox="1"/>
          <p:nvPr/>
        </p:nvSpPr>
        <p:spPr>
          <a:xfrm>
            <a:off x="1717263" y="935989"/>
            <a:ext cx="6893337" cy="276999"/>
          </a:xfrm>
          <a:prstGeom prst="rect">
            <a:avLst/>
          </a:prstGeom>
          <a:solidFill>
            <a:srgbClr val="FFFFFF"/>
          </a:solidFill>
          <a:ln>
            <a:noFill/>
          </a:ln>
        </p:spPr>
        <p:txBody>
          <a:bodyPr wrap="square" lIns="36000" rIns="36000" rtlCol="0">
            <a:spAutoFit/>
          </a:bodyPr>
          <a:lstStyle/>
          <a:p>
            <a:r>
              <a:rPr lang="en-US" sz="1200" b="1" dirty="0">
                <a:solidFill>
                  <a:srgbClr val="000000"/>
                </a:solidFill>
              </a:rPr>
              <a:t>How would you rate the private label product compared to the displayed A-brand?</a:t>
            </a:r>
            <a:endParaRPr lang="de-DE" sz="1200" dirty="0">
              <a:solidFill>
                <a:srgbClr val="000000"/>
              </a:solidFill>
            </a:endParaRPr>
          </a:p>
        </p:txBody>
      </p:sp>
      <p:sp>
        <p:nvSpPr>
          <p:cNvPr id="27" name="TextBox 4"/>
          <p:cNvSpPr txBox="1"/>
          <p:nvPr/>
        </p:nvSpPr>
        <p:spPr>
          <a:xfrm>
            <a:off x="152400" y="2993797"/>
            <a:ext cx="2342962" cy="646331"/>
          </a:xfrm>
          <a:prstGeom prst="rect">
            <a:avLst/>
          </a:prstGeom>
          <a:noFill/>
        </p:spPr>
        <p:txBody>
          <a:bodyPr wrap="square" rtlCol="0">
            <a:spAutoFit/>
          </a:bodyPr>
          <a:lstStyle/>
          <a:p>
            <a:pPr>
              <a:defRPr/>
            </a:pPr>
            <a:r>
              <a:rPr lang="en-US" sz="900" dirty="0">
                <a:solidFill>
                  <a:srgbClr val="000000"/>
                </a:solidFill>
              </a:rPr>
              <a:t>N=103</a:t>
            </a:r>
          </a:p>
          <a:p>
            <a:pPr>
              <a:defRPr/>
            </a:pPr>
            <a:r>
              <a:rPr lang="en-US" sz="900" dirty="0">
                <a:solidFill>
                  <a:srgbClr val="000000"/>
                </a:solidFill>
              </a:rPr>
              <a:t>Scale :</a:t>
            </a:r>
          </a:p>
          <a:p>
            <a:pPr>
              <a:defRPr/>
            </a:pPr>
            <a:r>
              <a:rPr lang="en-US" sz="900" dirty="0">
                <a:solidFill>
                  <a:srgbClr val="000000"/>
                </a:solidFill>
              </a:rPr>
              <a:t>1= A lot worse</a:t>
            </a:r>
            <a:endParaRPr lang="en-US" sz="600" i="1" dirty="0">
              <a:solidFill>
                <a:srgbClr val="000000"/>
              </a:solidFill>
            </a:endParaRPr>
          </a:p>
          <a:p>
            <a:pPr>
              <a:defRPr/>
            </a:pPr>
            <a:r>
              <a:rPr lang="en-US" sz="900" dirty="0">
                <a:solidFill>
                  <a:srgbClr val="000000"/>
                </a:solidFill>
              </a:rPr>
              <a:t>10= A lot better</a:t>
            </a:r>
            <a:endParaRPr lang="en-US" sz="700" i="1" dirty="0">
              <a:solidFill>
                <a:srgbClr val="000000"/>
              </a:solidFill>
            </a:endParaRPr>
          </a:p>
        </p:txBody>
      </p:sp>
      <p:graphicFrame>
        <p:nvGraphicFramePr>
          <p:cNvPr id="12" name="Chart 2"/>
          <p:cNvGraphicFramePr/>
          <p:nvPr>
            <p:custDataLst>
              <p:tags r:id="rId1"/>
            </p:custDataLst>
            <p:extLst>
              <p:ext uri="{D42A27DB-BD31-4B8C-83A1-F6EECF244321}">
                <p14:modId xmlns:p14="http://schemas.microsoft.com/office/powerpoint/2010/main" val="4118386770"/>
              </p:ext>
            </p:extLst>
          </p:nvPr>
        </p:nvGraphicFramePr>
        <p:xfrm>
          <a:off x="990600" y="1391936"/>
          <a:ext cx="5102352" cy="201801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
        <p:nvSpPr>
          <p:cNvPr id="15" name="Textfeld 2"/>
          <p:cNvSpPr txBox="1"/>
          <p:nvPr/>
        </p:nvSpPr>
        <p:spPr>
          <a:xfrm>
            <a:off x="6364773" y="4215314"/>
            <a:ext cx="569387" cy="246221"/>
          </a:xfrm>
          <a:prstGeom prst="rect">
            <a:avLst/>
          </a:prstGeom>
          <a:noFill/>
        </p:spPr>
        <p:txBody>
          <a:bodyPr wrap="none" rtlCol="0" anchor="ctr">
            <a:spAutoFit/>
          </a:bodyPr>
          <a:lstStyle/>
          <a:p>
            <a:pPr algn="ctr">
              <a:defRPr/>
            </a:pPr>
            <a:r>
              <a:rPr lang="de-DE" sz="1000" b="1">
                <a:solidFill>
                  <a:srgbClr val="000000"/>
                </a:solidFill>
              </a:rPr>
              <a:t>Špageti Barilla, Mlinotest, Zlato Polje,...</a:t>
            </a:r>
            <a:endParaRPr lang="de-DE" sz="1000" b="1" dirty="0">
              <a:solidFill>
                <a:srgbClr val="000000"/>
              </a:solidFill>
            </a:endParaRPr>
          </a:p>
        </p:txBody>
      </p:sp>
      <p:pic>
        <p:nvPicPr>
          <p:cNvPr id="8" name="Picture 7" descr="Text, letter&#10;&#10;Description automatically generated">
            <a:extLst>
              <a:ext uri="{FF2B5EF4-FFF2-40B4-BE49-F238E27FC236}">
                <a16:creationId xmlns:a16="http://schemas.microsoft.com/office/drawing/2014/main" xmlns="" id="{4F652159-2043-477B-9A17-D37FAC0D1C07}"/>
              </a:ext>
            </a:extLst>
          </p:cNvPr>
          <p:cNvPicPr>
            <a:picLocks noChangeAspect="1"/>
          </p:cNvPicPr>
          <p:nvPr/>
        </p:nvPicPr>
        <p:blipFill>
          <a:blip r:embed="rId5"/>
          <a:stretch>
            <a:fillRect/>
          </a:stretch>
        </p:blipFill>
        <p:spPr>
          <a:xfrm>
            <a:off x="2743200" y="3333353"/>
            <a:ext cx="1495014" cy="385879"/>
          </a:xfrm>
          <a:prstGeom prst="rect">
            <a:avLst/>
          </a:prstGeom>
        </p:spPr>
      </p:pic>
      <p:pic>
        <p:nvPicPr>
          <p:cNvPr id="3" name="Picture 2" descr="A picture containing arrow&#10;&#10;Description automatically generated">
            <a:extLst>
              <a:ext uri="{FF2B5EF4-FFF2-40B4-BE49-F238E27FC236}">
                <a16:creationId xmlns:a16="http://schemas.microsoft.com/office/drawing/2014/main" xmlns="" id="{147E167B-E721-495B-A2AB-DDB3DE175BDF}"/>
              </a:ext>
            </a:extLst>
          </p:cNvPr>
          <p:cNvPicPr>
            <a:picLocks noChangeAspect="1"/>
          </p:cNvPicPr>
          <p:nvPr/>
        </p:nvPicPr>
        <p:blipFill>
          <a:blip r:embed="rId6"/>
          <a:stretch>
            <a:fillRect/>
          </a:stretch>
        </p:blipFill>
        <p:spPr>
          <a:xfrm>
            <a:off x="6023733" y="3237374"/>
            <a:ext cx="1249814" cy="703048"/>
          </a:xfrm>
          <a:prstGeom prst="rect">
            <a:avLst/>
          </a:prstGeom>
        </p:spPr>
      </p:pic>
    </p:spTree>
    <p:extLst>
      <p:ext uri="{BB962C8B-B14F-4D97-AF65-F5344CB8AC3E}">
        <p14:creationId xmlns:p14="http://schemas.microsoft.com/office/powerpoint/2010/main" val="801707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593725" y="354013"/>
            <a:ext cx="8165592" cy="428625"/>
          </a:xfrm>
        </p:spPr>
        <p:txBody>
          <a:bodyPr/>
          <a:lstStyle/>
          <a:p>
            <a:r>
              <a:rPr lang="de-AT" sz="2800" dirty="0"/>
              <a:t>Private </a:t>
            </a:r>
            <a:r>
              <a:rPr lang="de-AT" sz="2800" dirty="0" err="1"/>
              <a:t>label</a:t>
            </a:r>
            <a:r>
              <a:rPr lang="de-AT" sz="2800" dirty="0"/>
              <a:t> </a:t>
            </a:r>
            <a:r>
              <a:rPr lang="de-AT" sz="2800" dirty="0" err="1"/>
              <a:t>vs</a:t>
            </a:r>
            <a:r>
              <a:rPr lang="de-AT" sz="2800" dirty="0"/>
              <a:t> A </a:t>
            </a:r>
            <a:r>
              <a:rPr lang="de-AT" sz="2800" dirty="0" err="1"/>
              <a:t>brand</a:t>
            </a:r>
            <a:r>
              <a:rPr lang="de-AT" sz="2800" dirty="0"/>
              <a:t> PREFERENCE</a:t>
            </a:r>
          </a:p>
        </p:txBody>
      </p:sp>
      <p:graphicFrame>
        <p:nvGraphicFramePr>
          <p:cNvPr id="6" name="Chart 26"/>
          <p:cNvGraphicFramePr/>
          <p:nvPr>
            <p:extLst>
              <p:ext uri="{D42A27DB-BD31-4B8C-83A1-F6EECF244321}">
                <p14:modId xmlns:p14="http://schemas.microsoft.com/office/powerpoint/2010/main" val="883903644"/>
              </p:ext>
            </p:extLst>
          </p:nvPr>
        </p:nvGraphicFramePr>
        <p:xfrm>
          <a:off x="2057400" y="1719072"/>
          <a:ext cx="1752601" cy="17670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27"/>
          <p:cNvGraphicFramePr/>
          <p:nvPr>
            <p:extLst>
              <p:ext uri="{D42A27DB-BD31-4B8C-83A1-F6EECF244321}">
                <p14:modId xmlns:p14="http://schemas.microsoft.com/office/powerpoint/2010/main" val="3778110900"/>
              </p:ext>
            </p:extLst>
          </p:nvPr>
        </p:nvGraphicFramePr>
        <p:xfrm>
          <a:off x="4038600" y="1719072"/>
          <a:ext cx="1752601" cy="17670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362200" y="2348755"/>
            <a:ext cx="1143000" cy="215444"/>
          </a:xfrm>
          <a:prstGeom prst="rect">
            <a:avLst/>
          </a:prstGeom>
          <a:noFill/>
        </p:spPr>
        <p:txBody>
          <a:bodyPr wrap="square" rtlCol="0" anchor="ctr">
            <a:spAutoFit/>
          </a:bodyPr>
          <a:lstStyle/>
          <a:p>
            <a:pPr algn="ctr">
              <a:defRPr/>
            </a:pPr>
            <a:r>
              <a:rPr lang="fr-FR" sz="800" b="1">
                <a:solidFill>
                  <a:srgbClr val="000000"/>
                </a:solidFill>
              </a:rPr>
              <a:t>TRE MULINI špageti bronaste šobe  EUROSPIN</a:t>
            </a:r>
            <a:endParaRPr lang="en-US" sz="800" b="1" dirty="0">
              <a:solidFill>
                <a:srgbClr val="000000"/>
              </a:solidFill>
            </a:endParaRPr>
          </a:p>
        </p:txBody>
      </p:sp>
      <p:sp>
        <p:nvSpPr>
          <p:cNvPr id="9" name="TextBox 8"/>
          <p:cNvSpPr txBox="1"/>
          <p:nvPr/>
        </p:nvSpPr>
        <p:spPr>
          <a:xfrm>
            <a:off x="4303165" y="2348754"/>
            <a:ext cx="1183235" cy="215444"/>
          </a:xfrm>
          <a:prstGeom prst="rect">
            <a:avLst/>
          </a:prstGeom>
          <a:noFill/>
        </p:spPr>
        <p:txBody>
          <a:bodyPr wrap="square" rtlCol="0" anchor="ctr">
            <a:spAutoFit/>
          </a:bodyPr>
          <a:lstStyle/>
          <a:p>
            <a:pPr algn="ctr">
              <a:defRPr/>
            </a:pPr>
            <a:r>
              <a:rPr lang="de-DE" sz="800" b="1" dirty="0">
                <a:solidFill>
                  <a:srgbClr val="000000"/>
                </a:solidFill>
              </a:rPr>
              <a:t>Špageti Barilla, Mlinotest, Zlato Polje,...</a:t>
            </a:r>
          </a:p>
        </p:txBody>
      </p:sp>
      <p:sp>
        <p:nvSpPr>
          <p:cNvPr id="10" name="TextBox 9"/>
          <p:cNvSpPr txBox="1"/>
          <p:nvPr/>
        </p:nvSpPr>
        <p:spPr>
          <a:xfrm>
            <a:off x="2352096" y="2710813"/>
            <a:ext cx="1180131" cy="307777"/>
          </a:xfrm>
          <a:prstGeom prst="rect">
            <a:avLst/>
          </a:prstGeom>
          <a:noFill/>
        </p:spPr>
        <p:txBody>
          <a:bodyPr wrap="none" rtlCol="0">
            <a:spAutoFit/>
          </a:bodyPr>
          <a:lstStyle/>
          <a:p>
            <a:pPr algn="ctr">
              <a:defRPr/>
            </a:pPr>
            <a:r>
              <a:rPr lang="en-US" sz="1400" b="1" dirty="0">
                <a:solidFill>
                  <a:srgbClr val="DC0015"/>
                </a:solidFill>
              </a:rPr>
              <a:t>12%</a:t>
            </a:r>
          </a:p>
        </p:txBody>
      </p:sp>
      <p:sp>
        <p:nvSpPr>
          <p:cNvPr id="11" name="TextBox 10"/>
          <p:cNvSpPr txBox="1"/>
          <p:nvPr/>
        </p:nvSpPr>
        <p:spPr>
          <a:xfrm>
            <a:off x="4304718" y="2724150"/>
            <a:ext cx="1180131" cy="307777"/>
          </a:xfrm>
          <a:prstGeom prst="rect">
            <a:avLst/>
          </a:prstGeom>
          <a:noFill/>
        </p:spPr>
        <p:txBody>
          <a:bodyPr wrap="none" rtlCol="0">
            <a:spAutoFit/>
          </a:bodyPr>
          <a:lstStyle/>
          <a:p>
            <a:pPr algn="ctr">
              <a:defRPr/>
            </a:pPr>
            <a:r>
              <a:rPr lang="en-US" sz="1400" b="1" dirty="0">
                <a:solidFill>
                  <a:srgbClr val="00AEEF"/>
                </a:solidFill>
              </a:rPr>
              <a:t>79%</a:t>
            </a:r>
          </a:p>
        </p:txBody>
      </p:sp>
      <p:graphicFrame>
        <p:nvGraphicFramePr>
          <p:cNvPr id="24" name="Chart 27"/>
          <p:cNvGraphicFramePr/>
          <p:nvPr>
            <p:extLst>
              <p:ext uri="{D42A27DB-BD31-4B8C-83A1-F6EECF244321}">
                <p14:modId xmlns:p14="http://schemas.microsoft.com/office/powerpoint/2010/main" val="131337978"/>
              </p:ext>
            </p:extLst>
          </p:nvPr>
        </p:nvGraphicFramePr>
        <p:xfrm>
          <a:off x="6019800" y="1719072"/>
          <a:ext cx="1752601" cy="1767078"/>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284365" y="2348755"/>
            <a:ext cx="1183235" cy="215444"/>
          </a:xfrm>
          <a:prstGeom prst="rect">
            <a:avLst/>
          </a:prstGeom>
          <a:noFill/>
        </p:spPr>
        <p:txBody>
          <a:bodyPr wrap="square" rtlCol="0" anchor="ctr">
            <a:spAutoFit/>
          </a:bodyPr>
          <a:lstStyle/>
          <a:p>
            <a:pPr algn="ctr">
              <a:defRPr/>
            </a:pPr>
            <a:r>
              <a:rPr lang="fr-FR" sz="800" b="1" dirty="0">
                <a:solidFill>
                  <a:srgbClr val="000000"/>
                </a:solidFill>
              </a:rPr>
              <a:t>None of </a:t>
            </a:r>
            <a:r>
              <a:rPr lang="fr-FR" sz="800" b="1" dirty="0" err="1">
                <a:solidFill>
                  <a:srgbClr val="000000"/>
                </a:solidFill>
              </a:rPr>
              <a:t>these</a:t>
            </a:r>
            <a:endParaRPr lang="en-US" sz="800" b="1" dirty="0">
              <a:solidFill>
                <a:srgbClr val="000000"/>
              </a:solidFill>
            </a:endParaRPr>
          </a:p>
        </p:txBody>
      </p:sp>
      <p:sp>
        <p:nvSpPr>
          <p:cNvPr id="26" name="TextBox 25"/>
          <p:cNvSpPr txBox="1"/>
          <p:nvPr/>
        </p:nvSpPr>
        <p:spPr>
          <a:xfrm>
            <a:off x="6285918" y="2751467"/>
            <a:ext cx="1180131" cy="307777"/>
          </a:xfrm>
          <a:prstGeom prst="rect">
            <a:avLst/>
          </a:prstGeom>
          <a:noFill/>
        </p:spPr>
        <p:txBody>
          <a:bodyPr wrap="none" rtlCol="0">
            <a:spAutoFit/>
          </a:bodyPr>
          <a:lstStyle/>
          <a:p>
            <a:pPr algn="ctr">
              <a:defRPr/>
            </a:pPr>
            <a:r>
              <a:rPr lang="en-US" sz="1400" b="1" dirty="0">
                <a:solidFill>
                  <a:srgbClr val="000000"/>
                </a:solidFill>
              </a:rPr>
              <a:t>10%</a:t>
            </a:r>
          </a:p>
        </p:txBody>
      </p:sp>
      <p:sp>
        <p:nvSpPr>
          <p:cNvPr id="27" name="TextBox 18"/>
          <p:cNvSpPr txBox="1"/>
          <p:nvPr/>
        </p:nvSpPr>
        <p:spPr>
          <a:xfrm>
            <a:off x="304800" y="3571643"/>
            <a:ext cx="940340" cy="230832"/>
          </a:xfrm>
          <a:prstGeom prst="rect">
            <a:avLst/>
          </a:prstGeom>
          <a:noFill/>
        </p:spPr>
        <p:txBody>
          <a:bodyPr wrap="square" rtlCol="0" anchor="b">
            <a:spAutoFit/>
          </a:bodyPr>
          <a:lstStyle/>
          <a:p>
            <a:pPr>
              <a:defRPr/>
            </a:pPr>
            <a:r>
              <a:rPr lang="en-US" sz="900" dirty="0">
                <a:solidFill>
                  <a:srgbClr val="000000"/>
                </a:solidFill>
              </a:rPr>
              <a:t>N=103</a:t>
            </a:r>
          </a:p>
        </p:txBody>
      </p:sp>
      <p:sp>
        <p:nvSpPr>
          <p:cNvPr id="29" name="TextBox 3"/>
          <p:cNvSpPr txBox="1"/>
          <p:nvPr/>
        </p:nvSpPr>
        <p:spPr>
          <a:xfrm>
            <a:off x="1828800" y="971550"/>
            <a:ext cx="5486400" cy="276999"/>
          </a:xfrm>
          <a:prstGeom prst="rect">
            <a:avLst/>
          </a:prstGeom>
          <a:noFill/>
        </p:spPr>
        <p:txBody>
          <a:bodyPr wrap="square" rtlCol="0">
            <a:spAutoFit/>
          </a:bodyPr>
          <a:lstStyle/>
          <a:p>
            <a:r>
              <a:rPr lang="en-US" sz="1200" b="1" dirty="0">
                <a:solidFill>
                  <a:srgbClr val="000000"/>
                </a:solidFill>
              </a:rPr>
              <a:t>And which of the two products would you buy?</a:t>
            </a:r>
            <a:endParaRPr lang="de-DE" sz="1200" dirty="0">
              <a:solidFill>
                <a:srgbClr val="000000"/>
              </a:solidFill>
            </a:endParaRPr>
          </a:p>
        </p:txBody>
      </p:sp>
      <p:pic>
        <p:nvPicPr>
          <p:cNvPr id="31" name="Grafik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pic>
        <p:nvPicPr>
          <p:cNvPr id="15" name="Picture 14" descr="Text, letter&#10;&#10;Description automatically generated">
            <a:extLst>
              <a:ext uri="{FF2B5EF4-FFF2-40B4-BE49-F238E27FC236}">
                <a16:creationId xmlns:a16="http://schemas.microsoft.com/office/drawing/2014/main" xmlns="" id="{9F7D9B08-6E7A-4D8B-A405-F72F84EC0F0A}"/>
              </a:ext>
            </a:extLst>
          </p:cNvPr>
          <p:cNvPicPr>
            <a:picLocks noChangeAspect="1"/>
          </p:cNvPicPr>
          <p:nvPr/>
        </p:nvPicPr>
        <p:blipFill>
          <a:blip r:embed="rId6"/>
          <a:stretch>
            <a:fillRect/>
          </a:stretch>
        </p:blipFill>
        <p:spPr>
          <a:xfrm>
            <a:off x="2186193" y="3571643"/>
            <a:ext cx="1495014" cy="385879"/>
          </a:xfrm>
          <a:prstGeom prst="rect">
            <a:avLst/>
          </a:prstGeom>
        </p:spPr>
      </p:pic>
      <p:pic>
        <p:nvPicPr>
          <p:cNvPr id="16" name="Picture 15" descr="A picture containing arrow&#10;&#10;Description automatically generated">
            <a:extLst>
              <a:ext uri="{FF2B5EF4-FFF2-40B4-BE49-F238E27FC236}">
                <a16:creationId xmlns:a16="http://schemas.microsoft.com/office/drawing/2014/main" xmlns="" id="{86CA0E31-7E69-4548-8C03-A23A24F309C4}"/>
              </a:ext>
            </a:extLst>
          </p:cNvPr>
          <p:cNvPicPr>
            <a:picLocks noChangeAspect="1"/>
          </p:cNvPicPr>
          <p:nvPr/>
        </p:nvPicPr>
        <p:blipFill>
          <a:blip r:embed="rId7"/>
          <a:stretch>
            <a:fillRect/>
          </a:stretch>
        </p:blipFill>
        <p:spPr>
          <a:xfrm>
            <a:off x="4419600" y="3413058"/>
            <a:ext cx="1249814" cy="703048"/>
          </a:xfrm>
          <a:prstGeom prst="rect">
            <a:avLst/>
          </a:prstGeom>
        </p:spPr>
      </p:pic>
    </p:spTree>
    <p:extLst>
      <p:ext uri="{BB962C8B-B14F-4D97-AF65-F5344CB8AC3E}">
        <p14:creationId xmlns:p14="http://schemas.microsoft.com/office/powerpoint/2010/main" val="24587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p:cNvSpPr>
            <a:spLocks noGrp="1"/>
          </p:cNvSpPr>
          <p:nvPr>
            <p:ph type="ctrTitle"/>
          </p:nvPr>
        </p:nvSpPr>
        <p:spPr>
          <a:xfrm>
            <a:off x="242828" y="2038350"/>
            <a:ext cx="8291571" cy="982664"/>
          </a:xfrm>
        </p:spPr>
        <p:txBody>
          <a:bodyPr/>
          <a:lstStyle/>
          <a:p>
            <a:r>
              <a:rPr lang="fr-FR" dirty="0"/>
              <a:t>APPENDIX</a:t>
            </a:r>
            <a:endParaRPr lang="fr-FR" sz="1050" i="1" dirty="0"/>
          </a:p>
        </p:txBody>
      </p:sp>
      <p:pic>
        <p:nvPicPr>
          <p:cNvPr id="6"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2525722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txBox="1">
            <a:spLocks noChangeArrowheads="1"/>
          </p:cNvSpPr>
          <p:nvPr/>
        </p:nvSpPr>
        <p:spPr>
          <a:xfrm>
            <a:off x="842115" y="361950"/>
            <a:ext cx="7463685" cy="428625"/>
          </a:xfrm>
          <a:prstGeom prst="rect">
            <a:avLst/>
          </a:prstGeom>
        </p:spPr>
        <p:txBody>
          <a:bodyPr vert="horz" wrap="square" lIns="91440" tIns="0" rIns="91440" bIns="0" rtlCol="0" anchor="b" anchorCtr="0">
            <a:noAutofit/>
          </a:bodyPr>
          <a:lstStyle>
            <a:lvl1pPr>
              <a:spcBef>
                <a:spcPct val="0"/>
              </a:spcBef>
              <a:buNone/>
              <a:defRPr sz="2000" b="1" cap="all" baseline="0">
                <a:solidFill>
                  <a:schemeClr val="tx2"/>
                </a:solidFill>
                <a:latin typeface="Arial"/>
                <a:ea typeface="+mj-ea"/>
                <a:cs typeface="Arial"/>
              </a:defRPr>
            </a:lvl1pPr>
          </a:lstStyle>
          <a:p>
            <a:r>
              <a:rPr lang="fr-FR" altLang="fr-FR" dirty="0">
                <a:solidFill>
                  <a:srgbClr val="000000"/>
                </a:solidFill>
              </a:rPr>
              <a:t>Questionnaire </a:t>
            </a:r>
            <a:br>
              <a:rPr lang="fr-FR" altLang="fr-FR" dirty="0">
                <a:solidFill>
                  <a:srgbClr val="000000"/>
                </a:solidFill>
              </a:rPr>
            </a:br>
            <a:endParaRPr lang="fr-FR" altLang="fr-FR" sz="1100" i="1" dirty="0">
              <a:solidFill>
                <a:srgbClr val="000000"/>
              </a:solidFill>
            </a:endParaRPr>
          </a:p>
        </p:txBody>
      </p:sp>
      <p:sp>
        <p:nvSpPr>
          <p:cNvPr id="7" name="Rectangle 3"/>
          <p:cNvSpPr txBox="1">
            <a:spLocks noChangeArrowheads="1"/>
          </p:cNvSpPr>
          <p:nvPr/>
        </p:nvSpPr>
        <p:spPr>
          <a:xfrm>
            <a:off x="457200" y="742950"/>
            <a:ext cx="8534400" cy="4267200"/>
          </a:xfrm>
          <a:prstGeom prst="rect">
            <a:avLst/>
          </a:prstGeom>
        </p:spPr>
        <p:txBody>
          <a:bodyPr vert="horz" lIns="91440" tIns="45720" rIns="91440" bIns="45720" rtlCol="0">
            <a:noAutofit/>
          </a:bodyPr>
          <a:lstStyle>
            <a:lvl1pPr marL="227013" indent="-227013" algn="l" defTabSz="457200" rtl="0" eaLnBrk="1" latinLnBrk="0" hangingPunct="1">
              <a:lnSpc>
                <a:spcPct val="100000"/>
              </a:lnSpc>
              <a:spcBef>
                <a:spcPts val="800"/>
              </a:spcBef>
              <a:buClr>
                <a:schemeClr val="tx2"/>
              </a:buClr>
              <a:buFont typeface="Arial"/>
              <a:buChar char="•"/>
              <a:defRPr sz="1800" kern="1200" baseline="0">
                <a:solidFill>
                  <a:schemeClr val="tx2"/>
                </a:solidFill>
                <a:latin typeface="+mn-lt"/>
                <a:ea typeface="+mn-ea"/>
                <a:cs typeface="+mn-cs"/>
              </a:defRPr>
            </a:lvl1pPr>
            <a:lvl2pPr marL="454025" indent="-220663" algn="l" defTabSz="287338" rtl="0" eaLnBrk="1" latinLnBrk="0" hangingPunct="1">
              <a:lnSpc>
                <a:spcPct val="100000"/>
              </a:lnSpc>
              <a:spcBef>
                <a:spcPts val="800"/>
              </a:spcBef>
              <a:buClr>
                <a:schemeClr val="tx2"/>
              </a:buClr>
              <a:buFont typeface="Arial" pitchFamily="34" charset="0"/>
              <a:buChar char="•"/>
              <a:defRPr sz="1600" kern="1200" baseline="0">
                <a:solidFill>
                  <a:schemeClr val="tx2"/>
                </a:solidFill>
                <a:latin typeface="+mn-lt"/>
                <a:ea typeface="+mn-ea"/>
                <a:cs typeface="+mn-cs"/>
              </a:defRPr>
            </a:lvl2pPr>
            <a:lvl3pPr marL="688975" indent="-228600" algn="l" defTabSz="457200" rtl="0" eaLnBrk="1" latinLnBrk="0" hangingPunct="1">
              <a:lnSpc>
                <a:spcPct val="100000"/>
              </a:lnSpc>
              <a:spcBef>
                <a:spcPts val="700"/>
              </a:spcBef>
              <a:buClr>
                <a:schemeClr val="tx2"/>
              </a:buClr>
              <a:buFont typeface="Arial"/>
              <a:buChar char="•"/>
              <a:tabLst/>
              <a:defRPr sz="1400" kern="1200" baseline="0">
                <a:solidFill>
                  <a:schemeClr val="tx2"/>
                </a:solidFill>
                <a:latin typeface="+mn-lt"/>
                <a:ea typeface="+mn-ea"/>
                <a:cs typeface="+mn-cs"/>
              </a:defRPr>
            </a:lvl3pPr>
            <a:lvl4pPr marL="915988" indent="-225425" algn="l" defTabSz="227013" rtl="0" eaLnBrk="1" latinLnBrk="0" hangingPunct="1">
              <a:lnSpc>
                <a:spcPct val="100000"/>
              </a:lnSpc>
              <a:spcBef>
                <a:spcPts val="700"/>
              </a:spcBef>
              <a:buClr>
                <a:schemeClr val="tx2"/>
              </a:buClr>
              <a:buFont typeface="Arial" pitchFamily="34" charset="0"/>
              <a:buChar char="•"/>
              <a:defRPr sz="1200" kern="1200" baseline="0">
                <a:solidFill>
                  <a:schemeClr val="tx2"/>
                </a:solidFill>
                <a:latin typeface="+mn-lt"/>
                <a:ea typeface="+mn-ea"/>
                <a:cs typeface="+mn-cs"/>
              </a:defRPr>
            </a:lvl4pPr>
            <a:lvl5pPr marL="1143000" indent="-230188" algn="l" defTabSz="457200" rtl="0" eaLnBrk="1" latinLnBrk="0" hangingPunct="1">
              <a:lnSpc>
                <a:spcPct val="100000"/>
              </a:lnSpc>
              <a:spcBef>
                <a:spcPts val="700"/>
              </a:spcBef>
              <a:buClr>
                <a:schemeClr val="tx2"/>
              </a:buClr>
              <a:buFont typeface="Arial" pitchFamily="34" charset="0"/>
              <a:buChar char="•"/>
              <a:defRPr sz="10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Times" charset="0"/>
              <a:buChar char="•"/>
              <a:defRPr/>
            </a:pPr>
            <a:r>
              <a:rPr lang="fr-FR" sz="1200" dirty="0" err="1">
                <a:solidFill>
                  <a:schemeClr val="tx1"/>
                </a:solidFill>
              </a:rPr>
              <a:t>Sociodemographic</a:t>
            </a:r>
            <a:r>
              <a:rPr lang="fr-FR" sz="1200" dirty="0">
                <a:solidFill>
                  <a:schemeClr val="tx1"/>
                </a:solidFill>
              </a:rPr>
              <a:t> questions</a:t>
            </a:r>
          </a:p>
          <a:p>
            <a:pPr>
              <a:spcBef>
                <a:spcPts val="0"/>
              </a:spcBef>
              <a:buFont typeface="Times" charset="0"/>
              <a:buChar char="•"/>
              <a:defRPr/>
            </a:pPr>
            <a:endParaRPr lang="en-US" altLang="ja-JP" sz="1200" i="1" dirty="0">
              <a:solidFill>
                <a:schemeClr val="tx1"/>
              </a:solidFill>
            </a:endParaRPr>
          </a:p>
          <a:p>
            <a:pPr>
              <a:spcBef>
                <a:spcPts val="0"/>
              </a:spcBef>
              <a:buFont typeface="Times" charset="0"/>
              <a:buChar char="•"/>
              <a:defRPr/>
            </a:pPr>
            <a:r>
              <a:rPr lang="en-US" altLang="ja-JP" sz="1200" dirty="0">
                <a:solidFill>
                  <a:schemeClr val="tx1"/>
                </a:solidFill>
              </a:rPr>
              <a:t>Which categories did you purchase in the last 6 months? </a:t>
            </a:r>
            <a:endParaRPr lang="en-US" altLang="ja-JP" sz="800" i="1" dirty="0">
              <a:solidFill>
                <a:schemeClr val="tx1"/>
              </a:solidFill>
            </a:endParaRPr>
          </a:p>
          <a:p>
            <a:pPr>
              <a:spcBef>
                <a:spcPts val="0"/>
              </a:spcBef>
              <a:buFont typeface="Times" charset="0"/>
              <a:buChar char="•"/>
              <a:defRPr/>
            </a:pPr>
            <a:endParaRPr lang="en-US" altLang="ja-JP" sz="800" i="1" dirty="0">
              <a:solidFill>
                <a:schemeClr val="tx1"/>
              </a:solidFill>
            </a:endParaRPr>
          </a:p>
          <a:p>
            <a:pPr>
              <a:spcBef>
                <a:spcPts val="0"/>
              </a:spcBef>
              <a:buFont typeface="Times" charset="0"/>
              <a:buChar char="•"/>
              <a:defRPr/>
            </a:pPr>
            <a:r>
              <a:rPr lang="en-US" altLang="ja-JP" sz="1200" dirty="0">
                <a:solidFill>
                  <a:schemeClr val="tx1"/>
                </a:solidFill>
              </a:rPr>
              <a:t>What are the 3 most important reasons for you to choose a product in the category &lt;insert category&gt;? </a:t>
            </a:r>
            <a:endParaRPr lang="fr-FR" altLang="ja-JP" sz="1200" dirty="0">
              <a:solidFill>
                <a:schemeClr val="tx1"/>
              </a:solidFill>
            </a:endParaRPr>
          </a:p>
          <a:p>
            <a:pPr>
              <a:spcBef>
                <a:spcPts val="0"/>
              </a:spcBef>
              <a:buFont typeface="Times" charset="0"/>
              <a:buChar char="•"/>
              <a:defRPr/>
            </a:pPr>
            <a:endParaRPr lang="fr-FR" altLang="ja-JP" sz="1200" i="1" dirty="0">
              <a:solidFill>
                <a:schemeClr val="tx1"/>
              </a:solidFill>
            </a:endParaRPr>
          </a:p>
          <a:p>
            <a:pPr>
              <a:spcBef>
                <a:spcPts val="0"/>
              </a:spcBef>
              <a:buFont typeface="Times" charset="0"/>
              <a:buChar char="•"/>
              <a:defRPr/>
            </a:pPr>
            <a:r>
              <a:rPr lang="en-US" altLang="ja-JP" sz="1200" dirty="0">
                <a:solidFill>
                  <a:schemeClr val="tx1"/>
                </a:solidFill>
              </a:rPr>
              <a:t>Have you seen this product?</a:t>
            </a:r>
          </a:p>
          <a:p>
            <a:pPr>
              <a:spcBef>
                <a:spcPts val="0"/>
              </a:spcBef>
              <a:buFont typeface="Times" charset="0"/>
              <a:buChar char="•"/>
              <a:defRPr/>
            </a:pPr>
            <a:endParaRPr lang="en-US" altLang="ja-JP" sz="1200" i="1" dirty="0">
              <a:solidFill>
                <a:schemeClr val="tx1"/>
              </a:solidFill>
            </a:endParaRPr>
          </a:p>
          <a:p>
            <a:pPr>
              <a:spcBef>
                <a:spcPts val="0"/>
              </a:spcBef>
              <a:buFont typeface="Times" charset="0"/>
              <a:buChar char="•"/>
              <a:defRPr/>
            </a:pPr>
            <a:r>
              <a:rPr lang="en-US" altLang="ja-JP" sz="1200" dirty="0">
                <a:solidFill>
                  <a:schemeClr val="tx1"/>
                </a:solidFill>
              </a:rPr>
              <a:t>You indicated you have seen this product before. Where did you see this product?</a:t>
            </a:r>
            <a:r>
              <a:rPr lang="fr-FR" altLang="ja-JP" sz="1200" dirty="0">
                <a:solidFill>
                  <a:schemeClr val="tx1"/>
                </a:solidFill>
              </a:rPr>
              <a:t> </a:t>
            </a:r>
          </a:p>
          <a:p>
            <a:pPr marL="0" indent="0">
              <a:spcBef>
                <a:spcPts val="0"/>
              </a:spcBef>
              <a:buNone/>
              <a:defRPr/>
            </a:pPr>
            <a:endParaRPr lang="en-US" altLang="ja-JP" sz="1200" i="1" dirty="0">
              <a:solidFill>
                <a:schemeClr val="tx1"/>
              </a:solidFill>
            </a:endParaRPr>
          </a:p>
          <a:p>
            <a:pPr marL="171450">
              <a:spcBef>
                <a:spcPts val="0"/>
              </a:spcBef>
              <a:defRPr/>
            </a:pPr>
            <a:r>
              <a:rPr lang="en-US" altLang="ja-JP" sz="1200" dirty="0">
                <a:solidFill>
                  <a:schemeClr val="tx1"/>
                </a:solidFill>
              </a:rPr>
              <a:t>Can you indicate to what extent you find this product attractive?</a:t>
            </a:r>
            <a:r>
              <a:rPr lang="fr-FR" altLang="ja-JP" sz="1200" dirty="0">
                <a:solidFill>
                  <a:schemeClr val="tx1"/>
                </a:solidFill>
              </a:rPr>
              <a:t/>
            </a:r>
            <a:br>
              <a:rPr lang="fr-FR" altLang="ja-JP" sz="1200" dirty="0">
                <a:solidFill>
                  <a:schemeClr val="tx1"/>
                </a:solidFill>
              </a:rPr>
            </a:br>
            <a:r>
              <a:rPr lang="fr-FR" altLang="ja-JP" sz="800" i="1" dirty="0">
                <a:solidFill>
                  <a:schemeClr val="tx1"/>
                </a:solidFill>
              </a:rPr>
              <a:t>  </a:t>
            </a:r>
            <a:endParaRPr lang="en-US" altLang="ja-JP" sz="1200" i="1" dirty="0">
              <a:solidFill>
                <a:schemeClr val="tx1"/>
              </a:solidFill>
            </a:endParaRPr>
          </a:p>
          <a:p>
            <a:pPr>
              <a:spcBef>
                <a:spcPts val="0"/>
              </a:spcBef>
              <a:defRPr/>
            </a:pPr>
            <a:r>
              <a:rPr lang="en-US" altLang="ja-JP" sz="1200" dirty="0">
                <a:solidFill>
                  <a:schemeClr val="tx1"/>
                </a:solidFill>
              </a:rPr>
              <a:t>Can you indicate to what extent you find this product innovative?</a:t>
            </a:r>
            <a:r>
              <a:rPr lang="fr-FR" altLang="ja-JP" sz="1200" dirty="0">
                <a:solidFill>
                  <a:schemeClr val="tx1"/>
                </a:solidFill>
              </a:rPr>
              <a:t/>
            </a:r>
            <a:br>
              <a:rPr lang="fr-FR" altLang="ja-JP" sz="1200" dirty="0">
                <a:solidFill>
                  <a:schemeClr val="tx1"/>
                </a:solidFill>
              </a:rPr>
            </a:br>
            <a:endParaRPr lang="fr-FR" altLang="ja-JP" sz="1200" i="1" dirty="0">
              <a:solidFill>
                <a:schemeClr val="tx1"/>
              </a:solidFill>
            </a:endParaRPr>
          </a:p>
          <a:p>
            <a:pPr marL="171450">
              <a:spcBef>
                <a:spcPts val="0"/>
              </a:spcBef>
              <a:defRPr/>
            </a:pPr>
            <a:r>
              <a:rPr lang="en-US" altLang="ja-JP" sz="1200" dirty="0">
                <a:solidFill>
                  <a:schemeClr val="tx1"/>
                </a:solidFill>
              </a:rPr>
              <a:t>Can you indicate to what extent you intend to purchase this product?</a:t>
            </a:r>
            <a:endParaRPr lang="en-US" sz="800" i="1" dirty="0">
              <a:solidFill>
                <a:schemeClr val="tx1"/>
              </a:solidFill>
            </a:endParaRPr>
          </a:p>
          <a:p>
            <a:pPr marL="285750" lvl="1" indent="0">
              <a:spcBef>
                <a:spcPts val="0"/>
              </a:spcBef>
              <a:buFont typeface="Arial" pitchFamily="34" charset="0"/>
              <a:buNone/>
              <a:defRPr/>
            </a:pPr>
            <a:endParaRPr lang="en-US" altLang="ja-JP" sz="1200" i="1" dirty="0">
              <a:solidFill>
                <a:srgbClr val="616365"/>
              </a:solidFill>
            </a:endParaRPr>
          </a:p>
          <a:p>
            <a:pPr>
              <a:spcBef>
                <a:spcPts val="0"/>
              </a:spcBef>
              <a:defRPr/>
            </a:pPr>
            <a:r>
              <a:rPr lang="en-US" sz="1200" dirty="0"/>
              <a:t>Have you used this product?</a:t>
            </a:r>
            <a:r>
              <a:rPr lang="fr-FR" altLang="ja-JP" sz="1200" dirty="0">
                <a:solidFill>
                  <a:srgbClr val="616365"/>
                </a:solidFill>
              </a:rPr>
              <a:t/>
            </a:r>
            <a:br>
              <a:rPr lang="fr-FR" altLang="ja-JP" sz="1200" dirty="0">
                <a:solidFill>
                  <a:srgbClr val="616365"/>
                </a:solidFill>
              </a:rPr>
            </a:br>
            <a:endParaRPr lang="fr-FR" altLang="ja-JP" sz="1200" dirty="0">
              <a:solidFill>
                <a:srgbClr val="616365"/>
              </a:solidFill>
            </a:endParaRPr>
          </a:p>
          <a:p>
            <a:pPr>
              <a:spcBef>
                <a:spcPts val="0"/>
              </a:spcBef>
              <a:defRPr/>
            </a:pPr>
            <a:r>
              <a:rPr lang="en-US" sz="1200" dirty="0"/>
              <a:t>How satisfied were you with the product?</a:t>
            </a:r>
          </a:p>
          <a:p>
            <a:pPr>
              <a:spcBef>
                <a:spcPts val="0"/>
              </a:spcBef>
              <a:defRPr/>
            </a:pPr>
            <a:endParaRPr lang="en-US" altLang="ja-JP" sz="1200" b="1" i="1" dirty="0">
              <a:solidFill>
                <a:schemeClr val="accent5"/>
              </a:solidFill>
            </a:endParaRPr>
          </a:p>
          <a:p>
            <a:pPr lvl="0">
              <a:spcBef>
                <a:spcPts val="0"/>
              </a:spcBef>
              <a:defRPr/>
            </a:pPr>
            <a:r>
              <a:rPr lang="nl-NL" sz="1200" dirty="0"/>
              <a:t>What is the main reason for which you have not used this product?</a:t>
            </a:r>
            <a:endParaRPr lang="de-AT" sz="1200" dirty="0"/>
          </a:p>
          <a:p>
            <a:pPr>
              <a:spcBef>
                <a:spcPts val="0"/>
              </a:spcBef>
              <a:defRPr/>
            </a:pPr>
            <a:endParaRPr lang="en-US" altLang="ja-JP" sz="1200" i="1" dirty="0">
              <a:solidFill>
                <a:schemeClr val="accent5"/>
              </a:solidFill>
            </a:endParaRPr>
          </a:p>
          <a:p>
            <a:pPr lvl="0">
              <a:spcBef>
                <a:spcPts val="0"/>
              </a:spcBef>
              <a:buClr>
                <a:srgbClr val="000000"/>
              </a:buClr>
              <a:buFont typeface="Times" charset="0"/>
              <a:buChar char="•"/>
              <a:defRPr/>
            </a:pPr>
            <a:r>
              <a:rPr lang="en-US" sz="1200" dirty="0">
                <a:solidFill>
                  <a:srgbClr val="000000"/>
                </a:solidFill>
              </a:rPr>
              <a:t>What is your main reason for not using &lt;insert category&gt; products yet?</a:t>
            </a:r>
            <a:endParaRPr lang="de-AT" sz="1200" dirty="0">
              <a:solidFill>
                <a:srgbClr val="000000"/>
              </a:solidFill>
            </a:endParaRPr>
          </a:p>
        </p:txBody>
      </p:sp>
    </p:spTree>
    <p:extLst>
      <p:ext uri="{BB962C8B-B14F-4D97-AF65-F5344CB8AC3E}">
        <p14:creationId xmlns:p14="http://schemas.microsoft.com/office/powerpoint/2010/main" val="4265705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59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p:cNvSpPr>
            <a:spLocks noGrp="1"/>
          </p:cNvSpPr>
          <p:nvPr>
            <p:ph type="title"/>
          </p:nvPr>
        </p:nvSpPr>
        <p:spPr>
          <a:xfrm>
            <a:off x="853501" y="354014"/>
            <a:ext cx="7905816" cy="428625"/>
          </a:xfrm>
        </p:spPr>
        <p:txBody>
          <a:bodyPr/>
          <a:lstStyle/>
          <a:p>
            <a:r>
              <a:rPr lang="fr-FR" sz="2000" dirty="0"/>
              <a:t>questionnaire </a:t>
            </a:r>
            <a:br>
              <a:rPr lang="fr-FR" sz="2000" dirty="0"/>
            </a:br>
            <a:endParaRPr lang="fr-FR" sz="1000" i="1" dirty="0"/>
          </a:p>
        </p:txBody>
      </p:sp>
      <p:pic>
        <p:nvPicPr>
          <p:cNvPr id="31" name="Shape 1699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4800" y="385510"/>
            <a:ext cx="545400" cy="343800"/>
          </a:xfrm>
          <a:prstGeom prst="rect">
            <a:avLst/>
          </a:prstGeom>
          <a:noFill/>
          <a:ln>
            <a:noFill/>
          </a:ln>
        </p:spPr>
      </p:pic>
      <p:sp>
        <p:nvSpPr>
          <p:cNvPr id="15" name="Round Diagonal Corner Rectangle 3"/>
          <p:cNvSpPr>
            <a:spLocks noChangeArrowheads="1"/>
          </p:cNvSpPr>
          <p:nvPr/>
        </p:nvSpPr>
        <p:spPr bwMode="auto">
          <a:xfrm flipH="1">
            <a:off x="818224" y="1679736"/>
            <a:ext cx="5048931" cy="433210"/>
          </a:xfrm>
          <a:custGeom>
            <a:avLst/>
            <a:gdLst>
              <a:gd name="T0" fmla="*/ 589593422 w 4357688"/>
              <a:gd name="T1" fmla="*/ 250031 h 500063"/>
              <a:gd name="T2" fmla="*/ 294796711 w 4357688"/>
              <a:gd name="T3" fmla="*/ 500031 h 500063"/>
              <a:gd name="T4" fmla="*/ 0 w 4357688"/>
              <a:gd name="T5" fmla="*/ 250031 h 500063"/>
              <a:gd name="T6" fmla="*/ 29479671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fr-FR" altLang="fr-FR" sz="1400" dirty="0" err="1">
                <a:solidFill>
                  <a:srgbClr val="FFFFFF"/>
                </a:solidFill>
                <a:effectLst>
                  <a:outerShdw blurRad="38100" dist="38100" dir="2700000" algn="tl">
                    <a:srgbClr val="000000">
                      <a:alpha val="43137"/>
                    </a:srgbClr>
                  </a:outerShdw>
                </a:effectLst>
                <a:latin typeface="Calibri"/>
              </a:rPr>
              <a:t>Attractiveness</a:t>
            </a:r>
            <a:endParaRPr lang="fr-FR" altLang="fr-FR" sz="1400" dirty="0">
              <a:solidFill>
                <a:srgbClr val="FFFFFF"/>
              </a:solidFill>
              <a:effectLst>
                <a:outerShdw blurRad="38100" dist="38100" dir="2700000" algn="tl">
                  <a:srgbClr val="000000">
                    <a:alpha val="43137"/>
                  </a:srgbClr>
                </a:outerShdw>
              </a:effectLst>
              <a:latin typeface="Calibri"/>
            </a:endParaRPr>
          </a:p>
        </p:txBody>
      </p:sp>
      <p:sp>
        <p:nvSpPr>
          <p:cNvPr id="16" name="Round Diagonal Corner Rectangle 3"/>
          <p:cNvSpPr>
            <a:spLocks noChangeArrowheads="1"/>
          </p:cNvSpPr>
          <p:nvPr/>
        </p:nvSpPr>
        <p:spPr bwMode="auto">
          <a:xfrm flipH="1">
            <a:off x="789650" y="2256786"/>
            <a:ext cx="5048931" cy="433210"/>
          </a:xfrm>
          <a:custGeom>
            <a:avLst/>
            <a:gdLst>
              <a:gd name="T0" fmla="*/ 589589067 w 4357688"/>
              <a:gd name="T1" fmla="*/ 250032 h 500063"/>
              <a:gd name="T2" fmla="*/ 294795141 w 4357688"/>
              <a:gd name="T3" fmla="*/ 500063 h 500063"/>
              <a:gd name="T4" fmla="*/ 0 w 4357688"/>
              <a:gd name="T5" fmla="*/ 250032 h 500063"/>
              <a:gd name="T6" fmla="*/ 29479514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fr-FR" sz="1400" dirty="0" err="1">
                <a:solidFill>
                  <a:srgbClr val="FFFFFF"/>
                </a:solidFill>
                <a:effectLst>
                  <a:outerShdw blurRad="38100" dist="38100" dir="2700000" algn="tl">
                    <a:srgbClr val="000000">
                      <a:alpha val="43137"/>
                    </a:srgbClr>
                  </a:outerShdw>
                </a:effectLst>
                <a:latin typeface="Calibri"/>
              </a:rPr>
              <a:t>Perceived</a:t>
            </a:r>
            <a:r>
              <a:rPr lang="fr-FR" sz="1400" dirty="0">
                <a:solidFill>
                  <a:srgbClr val="FFFFFF"/>
                </a:solidFill>
                <a:effectLst>
                  <a:outerShdw blurRad="38100" dist="38100" dir="2700000" algn="tl">
                    <a:srgbClr val="000000">
                      <a:alpha val="43137"/>
                    </a:srgbClr>
                  </a:outerShdw>
                </a:effectLst>
                <a:latin typeface="Calibri"/>
              </a:rPr>
              <a:t> </a:t>
            </a:r>
            <a:r>
              <a:rPr lang="fr-FR" sz="1400" dirty="0" err="1">
                <a:solidFill>
                  <a:srgbClr val="FFFFFF"/>
                </a:solidFill>
                <a:effectLst>
                  <a:outerShdw blurRad="38100" dist="38100" dir="2700000" algn="tl">
                    <a:srgbClr val="000000">
                      <a:alpha val="43137"/>
                    </a:srgbClr>
                  </a:outerShdw>
                </a:effectLst>
                <a:latin typeface="Calibri"/>
              </a:rPr>
              <a:t>novelty</a:t>
            </a:r>
            <a:r>
              <a:rPr lang="fr-FR" sz="1400" dirty="0">
                <a:solidFill>
                  <a:srgbClr val="FFFFFF"/>
                </a:solidFill>
                <a:effectLst>
                  <a:outerShdw blurRad="38100" dist="38100" dir="2700000" algn="tl">
                    <a:srgbClr val="000000">
                      <a:alpha val="43137"/>
                    </a:srgbClr>
                  </a:outerShdw>
                </a:effectLst>
                <a:latin typeface="Calibri"/>
              </a:rPr>
              <a:t>/innovation</a:t>
            </a:r>
            <a:endParaRPr lang="fr-FR" sz="900" dirty="0">
              <a:solidFill>
                <a:srgbClr val="FFFFFF"/>
              </a:solidFill>
              <a:effectLst>
                <a:outerShdw blurRad="38100" dist="38100" dir="2700000" algn="tl">
                  <a:srgbClr val="000000">
                    <a:alpha val="43137"/>
                  </a:srgbClr>
                </a:outerShdw>
              </a:effectLst>
              <a:latin typeface="Calibri"/>
            </a:endParaRPr>
          </a:p>
        </p:txBody>
      </p:sp>
      <p:sp>
        <p:nvSpPr>
          <p:cNvPr id="17" name="Round Diagonal Corner Rectangle 3"/>
          <p:cNvSpPr>
            <a:spLocks noChangeArrowheads="1"/>
          </p:cNvSpPr>
          <p:nvPr/>
        </p:nvSpPr>
        <p:spPr bwMode="auto">
          <a:xfrm flipH="1">
            <a:off x="773774" y="2825470"/>
            <a:ext cx="5048931" cy="433210"/>
          </a:xfrm>
          <a:custGeom>
            <a:avLst/>
            <a:gdLst>
              <a:gd name="T0" fmla="*/ 589589067 w 4357688"/>
              <a:gd name="T1" fmla="*/ 250032 h 500063"/>
              <a:gd name="T2" fmla="*/ 294795141 w 4357688"/>
              <a:gd name="T3" fmla="*/ 500063 h 500063"/>
              <a:gd name="T4" fmla="*/ 0 w 4357688"/>
              <a:gd name="T5" fmla="*/ 250032 h 500063"/>
              <a:gd name="T6" fmla="*/ 29479514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fr-FR" altLang="fr-FR" sz="1400" dirty="0" err="1">
                <a:solidFill>
                  <a:srgbClr val="FFFFFF"/>
                </a:solidFill>
                <a:effectLst>
                  <a:outerShdw blurRad="38100" dist="38100" dir="2700000" algn="tl">
                    <a:srgbClr val="000000">
                      <a:alpha val="43137"/>
                    </a:srgbClr>
                  </a:outerShdw>
                </a:effectLst>
                <a:latin typeface="Calibri"/>
              </a:rPr>
              <a:t>Purchase</a:t>
            </a:r>
            <a:r>
              <a:rPr lang="fr-FR" altLang="fr-FR" sz="1400" dirty="0">
                <a:solidFill>
                  <a:srgbClr val="FFFFFF"/>
                </a:solidFill>
                <a:effectLst>
                  <a:outerShdw blurRad="38100" dist="38100" dir="2700000" algn="tl">
                    <a:srgbClr val="000000">
                      <a:alpha val="43137"/>
                    </a:srgbClr>
                  </a:outerShdw>
                </a:effectLst>
                <a:latin typeface="Calibri"/>
              </a:rPr>
              <a:t> </a:t>
            </a:r>
            <a:r>
              <a:rPr lang="fr-FR" altLang="fr-FR" sz="1400" dirty="0" err="1">
                <a:solidFill>
                  <a:srgbClr val="FFFFFF"/>
                </a:solidFill>
                <a:effectLst>
                  <a:outerShdw blurRad="38100" dist="38100" dir="2700000" algn="tl">
                    <a:srgbClr val="000000">
                      <a:alpha val="43137"/>
                    </a:srgbClr>
                  </a:outerShdw>
                </a:effectLst>
                <a:latin typeface="Calibri"/>
              </a:rPr>
              <a:t>Intent</a:t>
            </a:r>
            <a:endParaRPr lang="fr-FR" altLang="fr-FR" sz="1400" dirty="0">
              <a:solidFill>
                <a:srgbClr val="FFFFFF"/>
              </a:solidFill>
              <a:effectLst>
                <a:outerShdw blurRad="38100" dist="38100" dir="2700000" algn="tl">
                  <a:srgbClr val="000000">
                    <a:alpha val="43137"/>
                  </a:srgbClr>
                </a:outerShdw>
              </a:effectLst>
              <a:latin typeface="Calibri"/>
            </a:endParaRPr>
          </a:p>
        </p:txBody>
      </p:sp>
      <p:sp>
        <p:nvSpPr>
          <p:cNvPr id="18" name="Right Brace 10"/>
          <p:cNvSpPr>
            <a:spLocks/>
          </p:cNvSpPr>
          <p:nvPr/>
        </p:nvSpPr>
        <p:spPr bwMode="auto">
          <a:xfrm>
            <a:off x="5986220" y="1745546"/>
            <a:ext cx="361950" cy="1513134"/>
          </a:xfrm>
          <a:prstGeom prst="rightBrace">
            <a:avLst>
              <a:gd name="adj1" fmla="val 8333"/>
              <a:gd name="adj2" fmla="val 50000"/>
            </a:avLst>
          </a:prstGeom>
          <a:noFill/>
          <a:ln w="38100" algn="ctr">
            <a:solidFill>
              <a:schemeClr val="accent1">
                <a:lumMod val="75000"/>
              </a:schemeClr>
            </a:solidFill>
            <a:round/>
            <a:headEnd/>
            <a:tailEnd/>
          </a:ln>
          <a:effectLst/>
        </p:spPr>
        <p:txBody>
          <a:bodyPr lIns="91414" tIns="45707" rIns="91414" bIns="45707" anchor="ctr"/>
          <a:lstStyle/>
          <a:p>
            <a:pPr>
              <a:defRPr/>
            </a:pPr>
            <a:endParaRPr lang="fr-FR" altLang="fr-FR" sz="1400" u="sng" dirty="0">
              <a:ln>
                <a:solidFill>
                  <a:srgbClr val="009DD9"/>
                </a:solidFill>
              </a:ln>
              <a:solidFill>
                <a:srgbClr val="009DD9"/>
              </a:solidFill>
              <a:latin typeface="Calibri Light" pitchFamily="34" charset="0"/>
            </a:endParaRPr>
          </a:p>
        </p:txBody>
      </p:sp>
      <p:sp>
        <p:nvSpPr>
          <p:cNvPr id="21" name="Round Diagonal Corner Rectangle 3"/>
          <p:cNvSpPr>
            <a:spLocks noChangeArrowheads="1"/>
          </p:cNvSpPr>
          <p:nvPr/>
        </p:nvSpPr>
        <p:spPr bwMode="auto">
          <a:xfrm flipH="1">
            <a:off x="6522602" y="1962150"/>
            <a:ext cx="2182059" cy="623724"/>
          </a:xfrm>
          <a:custGeom>
            <a:avLst/>
            <a:gdLst>
              <a:gd name="T0" fmla="*/ 589589067 w 4357688"/>
              <a:gd name="T1" fmla="*/ 250032 h 500063"/>
              <a:gd name="T2" fmla="*/ 294795141 w 4357688"/>
              <a:gd name="T3" fmla="*/ 500063 h 500063"/>
              <a:gd name="T4" fmla="*/ 0 w 4357688"/>
              <a:gd name="T5" fmla="*/ 250032 h 500063"/>
              <a:gd name="T6" fmla="*/ 29479514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chemeClr val="accent1">
              <a:lumMod val="75000"/>
            </a:schemeClr>
          </a:solidFill>
          <a:ln>
            <a:solidFill>
              <a:schemeClr val="accent1">
                <a:lumMod val="75000"/>
              </a:schemeClr>
            </a:solidFill>
          </a:ln>
          <a:effectLst/>
        </p:spPr>
        <p:txBody>
          <a:bodyPr lIns="91414" tIns="0" rIns="91414" bIns="0" anchor="ctr"/>
          <a:lstStyle/>
          <a:p>
            <a:pPr algn="ctr">
              <a:defRPr/>
            </a:pPr>
            <a:r>
              <a:rPr lang="fr-FR" altLang="fr-FR" sz="1400" dirty="0">
                <a:solidFill>
                  <a:srgbClr val="FFFFFF"/>
                </a:solidFill>
                <a:effectLst>
                  <a:outerShdw blurRad="38100" dist="38100" dir="2700000" algn="tl">
                    <a:srgbClr val="000000">
                      <a:alpha val="43137"/>
                    </a:srgbClr>
                  </a:outerShdw>
                </a:effectLst>
              </a:rPr>
              <a:t>Input </a:t>
            </a:r>
            <a:r>
              <a:rPr lang="fr-FR" altLang="fr-FR" sz="1400" dirty="0" err="1">
                <a:solidFill>
                  <a:srgbClr val="FFFFFF"/>
                </a:solidFill>
                <a:effectLst>
                  <a:outerShdw blurRad="38100" dist="38100" dir="2700000" algn="tl">
                    <a:srgbClr val="000000">
                      <a:alpha val="43137"/>
                    </a:srgbClr>
                  </a:outerShdw>
                </a:effectLst>
              </a:rPr>
              <a:t>factors</a:t>
            </a:r>
            <a:r>
              <a:rPr lang="fr-FR" altLang="fr-FR" sz="1400" dirty="0">
                <a:solidFill>
                  <a:srgbClr val="FFFFFF"/>
                </a:solidFill>
                <a:effectLst>
                  <a:outerShdw blurRad="38100" dist="38100" dir="2700000" algn="tl">
                    <a:srgbClr val="000000">
                      <a:alpha val="43137"/>
                    </a:srgbClr>
                  </a:outerShdw>
                </a:effectLst>
              </a:rPr>
              <a:t> for final score</a:t>
            </a:r>
            <a:endParaRPr lang="ru-RU" altLang="fr-FR" sz="900" i="1" dirty="0">
              <a:solidFill>
                <a:srgbClr val="FFFFFF"/>
              </a:solidFill>
              <a:effectLst>
                <a:outerShdw blurRad="38100" dist="38100" dir="2700000" algn="tl">
                  <a:srgbClr val="000000">
                    <a:alpha val="43137"/>
                  </a:srgbClr>
                </a:outerShdw>
              </a:effectLst>
              <a:latin typeface="Calibri"/>
            </a:endParaRPr>
          </a:p>
        </p:txBody>
      </p:sp>
      <p:sp>
        <p:nvSpPr>
          <p:cNvPr id="23" name="Round Diagonal Corner Rectangle 3"/>
          <p:cNvSpPr>
            <a:spLocks noChangeArrowheads="1"/>
          </p:cNvSpPr>
          <p:nvPr/>
        </p:nvSpPr>
        <p:spPr bwMode="auto">
          <a:xfrm flipH="1">
            <a:off x="818224" y="1123950"/>
            <a:ext cx="5048931" cy="433210"/>
          </a:xfrm>
          <a:custGeom>
            <a:avLst/>
            <a:gdLst>
              <a:gd name="T0" fmla="*/ 589593422 w 4357688"/>
              <a:gd name="T1" fmla="*/ 250031 h 500063"/>
              <a:gd name="T2" fmla="*/ 294796711 w 4357688"/>
              <a:gd name="T3" fmla="*/ 500031 h 500063"/>
              <a:gd name="T4" fmla="*/ 0 w 4357688"/>
              <a:gd name="T5" fmla="*/ 250031 h 500063"/>
              <a:gd name="T6" fmla="*/ 294796711 w 4357688"/>
              <a:gd name="T7" fmla="*/ 0 h 500063"/>
              <a:gd name="T8" fmla="*/ 0 60000 65536"/>
              <a:gd name="T9" fmla="*/ 5898240 60000 65536"/>
              <a:gd name="T10" fmla="*/ 11796480 60000 65536"/>
              <a:gd name="T11" fmla="*/ 17694720 60000 65536"/>
              <a:gd name="T12" fmla="*/ 69047 w 4357688"/>
              <a:gd name="T13" fmla="*/ 69047 h 500063"/>
              <a:gd name="T14" fmla="*/ 4288640 w 4357688"/>
              <a:gd name="T15" fmla="*/ 431016 h 500063"/>
            </a:gdLst>
            <a:ahLst/>
            <a:cxnLst>
              <a:cxn ang="T8">
                <a:pos x="T0" y="T1"/>
              </a:cxn>
              <a:cxn ang="T9">
                <a:pos x="T2" y="T3"/>
              </a:cxn>
              <a:cxn ang="T10">
                <a:pos x="T4" y="T5"/>
              </a:cxn>
              <a:cxn ang="T11">
                <a:pos x="T6" y="T7"/>
              </a:cxn>
            </a:cxnLst>
            <a:rect l="T12" t="T13" r="T14" b="T15"/>
            <a:pathLst>
              <a:path w="4357688" h="500063">
                <a:moveTo>
                  <a:pt x="235745" y="0"/>
                </a:moveTo>
                <a:lnTo>
                  <a:pt x="4357688" y="0"/>
                </a:lnTo>
                <a:lnTo>
                  <a:pt x="4357688" y="264318"/>
                </a:lnTo>
                <a:cubicBezTo>
                  <a:pt x="4357688" y="394516"/>
                  <a:pt x="4252141" y="500062"/>
                  <a:pt x="4121943" y="500063"/>
                </a:cubicBezTo>
                <a:lnTo>
                  <a:pt x="0" y="500063"/>
                </a:lnTo>
                <a:lnTo>
                  <a:pt x="0" y="235745"/>
                </a:lnTo>
                <a:cubicBezTo>
                  <a:pt x="0" y="105546"/>
                  <a:pt x="105546" y="0"/>
                  <a:pt x="235744" y="0"/>
                </a:cubicBezTo>
                <a:lnTo>
                  <a:pt x="235745" y="0"/>
                </a:lnTo>
                <a:close/>
              </a:path>
            </a:pathLst>
          </a:custGeom>
          <a:solidFill>
            <a:srgbClr val="00B0F0"/>
          </a:solidFill>
          <a:ln>
            <a:noFill/>
          </a:ln>
          <a:effectLst/>
        </p:spPr>
        <p:txBody>
          <a:bodyPr lIns="91414" tIns="45707" rIns="91414" bIns="45707" anchor="ctr"/>
          <a:lstStyle/>
          <a:p>
            <a:pPr algn="ctr">
              <a:defRPr/>
            </a:pPr>
            <a:r>
              <a:rPr lang="en-GB" altLang="fr-FR" sz="1400" dirty="0">
                <a:solidFill>
                  <a:srgbClr val="FFFFFF"/>
                </a:solidFill>
                <a:effectLst>
                  <a:outerShdw blurRad="38100" dist="38100" dir="2700000" algn="tl">
                    <a:srgbClr val="000000">
                      <a:alpha val="43137"/>
                    </a:srgbClr>
                  </a:outerShdw>
                </a:effectLst>
                <a:latin typeface="Calibri"/>
              </a:rPr>
              <a:t>Awareness and source of awareness</a:t>
            </a:r>
            <a:endParaRPr lang="en-GB" altLang="fr-FR" sz="400" dirty="0">
              <a:solidFill>
                <a:srgbClr val="FFFFFF"/>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40357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ctrTitle"/>
          </p:nvPr>
        </p:nvSpPr>
        <p:spPr>
          <a:xfrm>
            <a:off x="242829" y="2038350"/>
            <a:ext cx="6919972" cy="982664"/>
          </a:xfrm>
        </p:spPr>
        <p:txBody>
          <a:bodyPr/>
          <a:lstStyle/>
          <a:p>
            <a:r>
              <a:rPr lang="fr-FR" dirty="0"/>
              <a:t>SUMMARY</a:t>
            </a:r>
            <a:endParaRPr lang="fr-FR" sz="1600" i="1" dirty="0"/>
          </a:p>
        </p:txBody>
      </p:sp>
      <p:pic>
        <p:nvPicPr>
          <p:cNvPr id="4"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128314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2000" dirty="0"/>
              <a:t>SUMMARY </a:t>
            </a:r>
            <a:r>
              <a:rPr lang="fr-FR" sz="2000"/>
              <a:t>- Pasta</a:t>
            </a:r>
            <a:endParaRPr lang="fr-FR" sz="1400" i="1" dirty="0"/>
          </a:p>
        </p:txBody>
      </p:sp>
      <p:sp>
        <p:nvSpPr>
          <p:cNvPr id="6" name="Rounded Rectangle 5"/>
          <p:cNvSpPr/>
          <p:nvPr/>
        </p:nvSpPr>
        <p:spPr>
          <a:xfrm>
            <a:off x="2143125" y="2296117"/>
            <a:ext cx="6781800" cy="864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266700" lvl="7"/>
            <a:r>
              <a:rPr lang="de-DE" sz="1400" b="1" dirty="0" smtClean="0">
                <a:solidFill>
                  <a:srgbClr val="000000"/>
                </a:solidFill>
              </a:rPr>
              <a:t>Main </a:t>
            </a:r>
            <a:r>
              <a:rPr lang="de-DE" sz="1400" b="1" dirty="0" err="1" smtClean="0">
                <a:solidFill>
                  <a:srgbClr val="000000"/>
                </a:solidFill>
              </a:rPr>
              <a:t>reasons</a:t>
            </a:r>
            <a:r>
              <a:rPr lang="de-DE" sz="1400" b="1" dirty="0" smtClean="0">
                <a:solidFill>
                  <a:srgbClr val="000000"/>
                </a:solidFill>
              </a:rPr>
              <a:t> </a:t>
            </a:r>
            <a:r>
              <a:rPr lang="de-DE" sz="1400" b="1" dirty="0" err="1" smtClean="0">
                <a:solidFill>
                  <a:srgbClr val="000000"/>
                </a:solidFill>
              </a:rPr>
              <a:t>to</a:t>
            </a:r>
            <a:r>
              <a:rPr lang="de-DE" sz="1400" b="1" dirty="0" smtClean="0">
                <a:solidFill>
                  <a:srgbClr val="000000"/>
                </a:solidFill>
              </a:rPr>
              <a:t> </a:t>
            </a:r>
            <a:r>
              <a:rPr lang="de-DE" sz="1400" b="1" dirty="0" err="1" smtClean="0">
                <a:solidFill>
                  <a:srgbClr val="000000"/>
                </a:solidFill>
              </a:rPr>
              <a:t>purchase</a:t>
            </a:r>
            <a:r>
              <a:rPr lang="de-DE" sz="1400" b="1" dirty="0" smtClean="0">
                <a:solidFill>
                  <a:srgbClr val="000000"/>
                </a:solidFill>
              </a:rPr>
              <a:t> </a:t>
            </a:r>
            <a:r>
              <a:rPr lang="de-DE" sz="1400" b="1" dirty="0" err="1" smtClean="0">
                <a:solidFill>
                  <a:srgbClr val="000000"/>
                </a:solidFill>
              </a:rPr>
              <a:t>products</a:t>
            </a:r>
            <a:r>
              <a:rPr lang="de-DE" sz="1400" b="1" dirty="0" smtClean="0">
                <a:solidFill>
                  <a:srgbClr val="000000"/>
                </a:solidFill>
              </a:rPr>
              <a:t> </a:t>
            </a:r>
            <a:r>
              <a:rPr lang="de-DE" sz="1400" b="1" dirty="0" err="1" smtClean="0">
                <a:solidFill>
                  <a:srgbClr val="000000"/>
                </a:solidFill>
              </a:rPr>
              <a:t>of</a:t>
            </a:r>
            <a:r>
              <a:rPr lang="de-DE" sz="1400" b="1" dirty="0" smtClean="0">
                <a:solidFill>
                  <a:srgbClr val="000000"/>
                </a:solidFill>
              </a:rPr>
              <a:t> </a:t>
            </a:r>
            <a:r>
              <a:rPr lang="de-DE" sz="1400" b="1" dirty="0" err="1" smtClean="0">
                <a:solidFill>
                  <a:srgbClr val="000000"/>
                </a:solidFill>
              </a:rPr>
              <a:t>the</a:t>
            </a:r>
            <a:r>
              <a:rPr lang="de-DE" sz="1400" b="1" dirty="0" smtClean="0">
                <a:solidFill>
                  <a:srgbClr val="000000"/>
                </a:solidFill>
              </a:rPr>
              <a:t> </a:t>
            </a:r>
            <a:r>
              <a:rPr lang="de-DE" sz="1400" b="1" dirty="0" err="1" smtClean="0">
                <a:solidFill>
                  <a:srgbClr val="000000"/>
                </a:solidFill>
              </a:rPr>
              <a:t>category</a:t>
            </a:r>
            <a:r>
              <a:rPr lang="de-DE" sz="1400" b="1" dirty="0" smtClean="0">
                <a:solidFill>
                  <a:srgbClr val="000000"/>
                </a:solidFill>
              </a:rPr>
              <a:t> </a:t>
            </a:r>
            <a:r>
              <a:rPr lang="de-DE" sz="1400" b="1" dirty="0" err="1" smtClean="0">
                <a:solidFill>
                  <a:srgbClr val="000000"/>
                </a:solidFill>
              </a:rPr>
              <a:t>are</a:t>
            </a:r>
            <a:r>
              <a:rPr lang="de-DE" sz="1400" b="1" dirty="0" smtClean="0">
                <a:solidFill>
                  <a:srgbClr val="000000"/>
                </a:solidFill>
              </a:rPr>
              <a:t> </a:t>
            </a:r>
            <a:r>
              <a:rPr lang="de-DE" sz="1400" b="1" dirty="0" err="1" smtClean="0">
                <a:solidFill>
                  <a:srgbClr val="000000"/>
                </a:solidFill>
              </a:rPr>
              <a:t>the</a:t>
            </a:r>
            <a:r>
              <a:rPr lang="de-DE" sz="1400" b="1" dirty="0" smtClean="0">
                <a:solidFill>
                  <a:srgbClr val="000000"/>
                </a:solidFill>
              </a:rPr>
              <a:t> </a:t>
            </a:r>
            <a:r>
              <a:rPr lang="de-DE" sz="1400" b="1" dirty="0" err="1" smtClean="0">
                <a:solidFill>
                  <a:srgbClr val="000000"/>
                </a:solidFill>
              </a:rPr>
              <a:t>price</a:t>
            </a:r>
            <a:r>
              <a:rPr lang="de-DE" sz="1400" b="1" dirty="0" smtClean="0">
                <a:solidFill>
                  <a:srgbClr val="000000"/>
                </a:solidFill>
              </a:rPr>
              <a:t> </a:t>
            </a:r>
            <a:r>
              <a:rPr lang="de-DE" sz="1400" b="1" dirty="0" err="1" smtClean="0">
                <a:solidFill>
                  <a:srgbClr val="000000"/>
                </a:solidFill>
              </a:rPr>
              <a:t>and</a:t>
            </a:r>
            <a:r>
              <a:rPr lang="de-DE" sz="1400" b="1" dirty="0" smtClean="0">
                <a:solidFill>
                  <a:srgbClr val="000000"/>
                </a:solidFill>
              </a:rPr>
              <a:t> taste </a:t>
            </a:r>
            <a:r>
              <a:rPr lang="de-DE" sz="1400" b="1" dirty="0" err="1" smtClean="0">
                <a:solidFill>
                  <a:srgbClr val="000000"/>
                </a:solidFill>
              </a:rPr>
              <a:t>and</a:t>
            </a:r>
            <a:r>
              <a:rPr lang="de-DE" sz="1400" b="1" dirty="0" smtClean="0">
                <a:solidFill>
                  <a:srgbClr val="000000"/>
                </a:solidFill>
              </a:rPr>
              <a:t> </a:t>
            </a:r>
            <a:r>
              <a:rPr lang="de-DE" sz="1400" b="1" dirty="0" err="1" smtClean="0">
                <a:solidFill>
                  <a:srgbClr val="000000"/>
                </a:solidFill>
              </a:rPr>
              <a:t>flavor</a:t>
            </a:r>
            <a:r>
              <a:rPr lang="de-DE" sz="1400" b="1" dirty="0" smtClean="0">
                <a:solidFill>
                  <a:srgbClr val="000000"/>
                </a:solidFill>
              </a:rPr>
              <a:t> </a:t>
            </a:r>
            <a:r>
              <a:rPr lang="de-DE" sz="1400" b="1" dirty="0" err="1" smtClean="0">
                <a:solidFill>
                  <a:srgbClr val="000000"/>
                </a:solidFill>
              </a:rPr>
              <a:t>of</a:t>
            </a:r>
            <a:r>
              <a:rPr lang="de-DE" sz="1400" b="1" dirty="0" smtClean="0">
                <a:solidFill>
                  <a:srgbClr val="000000"/>
                </a:solidFill>
              </a:rPr>
              <a:t> </a:t>
            </a:r>
            <a:r>
              <a:rPr lang="de-DE" sz="1400" b="1" dirty="0" err="1" smtClean="0">
                <a:solidFill>
                  <a:srgbClr val="000000"/>
                </a:solidFill>
              </a:rPr>
              <a:t>the</a:t>
            </a:r>
            <a:r>
              <a:rPr lang="de-DE" sz="1400" b="1" dirty="0" smtClean="0">
                <a:solidFill>
                  <a:srgbClr val="000000"/>
                </a:solidFill>
              </a:rPr>
              <a:t> </a:t>
            </a:r>
            <a:r>
              <a:rPr lang="de-DE" sz="1400" b="1" dirty="0" err="1" smtClean="0">
                <a:solidFill>
                  <a:srgbClr val="000000"/>
                </a:solidFill>
              </a:rPr>
              <a:t>products</a:t>
            </a:r>
            <a:r>
              <a:rPr lang="de-DE" sz="1400" b="1" dirty="0" smtClean="0">
                <a:solidFill>
                  <a:srgbClr val="000000"/>
                </a:solidFill>
              </a:rPr>
              <a:t>.</a:t>
            </a:r>
            <a:endParaRPr lang="fr-FR" sz="1400" b="1" dirty="0">
              <a:solidFill>
                <a:srgbClr val="000000"/>
              </a:solidFill>
            </a:endParaRPr>
          </a:p>
        </p:txBody>
      </p:sp>
      <p:sp>
        <p:nvSpPr>
          <p:cNvPr id="10" name="Rounded Rectangle 9"/>
          <p:cNvSpPr/>
          <p:nvPr/>
        </p:nvSpPr>
        <p:spPr>
          <a:xfrm>
            <a:off x="2133600" y="1098150"/>
            <a:ext cx="6781800" cy="864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266700" lvl="7"/>
            <a:r>
              <a:rPr lang="nl-NL" sz="1400" b="1" dirty="0" smtClean="0">
                <a:solidFill>
                  <a:srgbClr val="000000"/>
                </a:solidFill>
              </a:rPr>
              <a:t>94</a:t>
            </a:r>
            <a:r>
              <a:rPr lang="nl-NL" sz="1400" b="1" dirty="0" smtClean="0">
                <a:solidFill>
                  <a:srgbClr val="000000"/>
                </a:solidFill>
              </a:rPr>
              <a:t>% </a:t>
            </a:r>
            <a:r>
              <a:rPr lang="nl-NL" sz="1400" b="1" dirty="0">
                <a:solidFill>
                  <a:srgbClr val="000000"/>
                </a:solidFill>
              </a:rPr>
              <a:t>have purchased the </a:t>
            </a:r>
            <a:r>
              <a:rPr lang="en-US" sz="1400" b="1" dirty="0">
                <a:solidFill>
                  <a:srgbClr val="000000"/>
                </a:solidFill>
              </a:rPr>
              <a:t>category. They are mostly </a:t>
            </a:r>
            <a:r>
              <a:rPr lang="en-US" sz="1400" b="1" dirty="0" smtClean="0">
                <a:solidFill>
                  <a:srgbClr val="000000"/>
                </a:solidFill>
              </a:rPr>
              <a:t>females between 25-54 years old.</a:t>
            </a:r>
            <a:endParaRPr lang="en-US" sz="1400" b="1" dirty="0">
              <a:solidFill>
                <a:srgbClr val="000000"/>
              </a:solidFill>
            </a:endParaRPr>
          </a:p>
        </p:txBody>
      </p:sp>
      <p:sp>
        <p:nvSpPr>
          <p:cNvPr id="12" name="Rounded Rectangle 11"/>
          <p:cNvSpPr/>
          <p:nvPr/>
        </p:nvSpPr>
        <p:spPr>
          <a:xfrm>
            <a:off x="2143124" y="3460350"/>
            <a:ext cx="6781800" cy="8640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266700" lvl="7"/>
            <a:r>
              <a:rPr lang="en-US" sz="1400" b="1" dirty="0" smtClean="0">
                <a:solidFill>
                  <a:srgbClr val="000000"/>
                </a:solidFill>
              </a:rPr>
              <a:t>The s</a:t>
            </a:r>
            <a:r>
              <a:rPr lang="en-US" sz="1400" b="1" dirty="0" smtClean="0">
                <a:solidFill>
                  <a:srgbClr val="000000"/>
                </a:solidFill>
              </a:rPr>
              <a:t>tore </a:t>
            </a:r>
            <a:r>
              <a:rPr lang="en-US" sz="1400" b="1" dirty="0">
                <a:solidFill>
                  <a:srgbClr val="000000"/>
                </a:solidFill>
              </a:rPr>
              <a:t>is the main awareness driver in the category</a:t>
            </a:r>
            <a:r>
              <a:rPr lang="fr-FR" sz="1400" b="1" dirty="0">
                <a:solidFill>
                  <a:srgbClr val="000000"/>
                </a:solidFill>
              </a:rPr>
              <a:t>.</a:t>
            </a:r>
          </a:p>
        </p:txBody>
      </p:sp>
      <p:pic>
        <p:nvPicPr>
          <p:cNvPr id="15" name="Shape 1187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50503" y="1148487"/>
            <a:ext cx="886982" cy="660602"/>
          </a:xfrm>
          <a:prstGeom prst="rect">
            <a:avLst/>
          </a:prstGeom>
          <a:noFill/>
          <a:ln>
            <a:noFill/>
          </a:ln>
        </p:spPr>
      </p:pic>
      <p:pic>
        <p:nvPicPr>
          <p:cNvPr id="18" name="Shape 928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9427" y="3384150"/>
            <a:ext cx="744091" cy="793090"/>
          </a:xfrm>
          <a:prstGeom prst="rect">
            <a:avLst/>
          </a:prstGeom>
          <a:noFill/>
          <a:ln>
            <a:noFill/>
          </a:ln>
        </p:spPr>
      </p:pic>
      <p:pic>
        <p:nvPicPr>
          <p:cNvPr id="19" name="Shape 127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97856" y="2241150"/>
            <a:ext cx="792276" cy="871506"/>
          </a:xfrm>
          <a:prstGeom prst="rect">
            <a:avLst/>
          </a:prstGeom>
          <a:noFill/>
          <a:ln>
            <a:noFill/>
          </a:ln>
        </p:spPr>
      </p:pic>
    </p:spTree>
    <p:extLst>
      <p:ext uri="{BB962C8B-B14F-4D97-AF65-F5344CB8AC3E}">
        <p14:creationId xmlns:p14="http://schemas.microsoft.com/office/powerpoint/2010/main" val="259890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a:t>PROFILE</a:t>
            </a:r>
            <a:br>
              <a:rPr lang="fr-FR" dirty="0"/>
            </a:br>
            <a:endParaRPr lang="fr-FR" sz="1600" i="1" dirty="0"/>
          </a:p>
        </p:txBody>
      </p:sp>
      <p:pic>
        <p:nvPicPr>
          <p:cNvPr id="5"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56463"/>
            <a:ext cx="782451" cy="1260000"/>
          </a:xfrm>
          <a:prstGeom prst="rect">
            <a:avLst/>
          </a:prstGeom>
        </p:spPr>
      </p:pic>
    </p:spTree>
    <p:extLst>
      <p:ext uri="{BB962C8B-B14F-4D97-AF65-F5344CB8AC3E}">
        <p14:creationId xmlns:p14="http://schemas.microsoft.com/office/powerpoint/2010/main" val="345495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6"/>
          <p:cNvGraphicFramePr/>
          <p:nvPr>
            <p:extLst>
              <p:ext uri="{D42A27DB-BD31-4B8C-83A1-F6EECF244321}">
                <p14:modId xmlns:p14="http://schemas.microsoft.com/office/powerpoint/2010/main" val="2820033867"/>
              </p:ext>
            </p:extLst>
          </p:nvPr>
        </p:nvGraphicFramePr>
        <p:xfrm>
          <a:off x="3043175" y="1849946"/>
          <a:ext cx="2671825" cy="232200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8"/>
          <p:cNvSpPr txBox="1"/>
          <p:nvPr/>
        </p:nvSpPr>
        <p:spPr>
          <a:xfrm>
            <a:off x="304800" y="3428788"/>
            <a:ext cx="1620178" cy="369332"/>
          </a:xfrm>
          <a:prstGeom prst="rect">
            <a:avLst/>
          </a:prstGeom>
          <a:noFill/>
        </p:spPr>
        <p:txBody>
          <a:bodyPr wrap="square" rtlCol="0">
            <a:spAutoFit/>
          </a:bodyPr>
          <a:lstStyle/>
          <a:p>
            <a:pPr>
              <a:defRPr/>
            </a:pPr>
            <a:r>
              <a:rPr lang="en-US" sz="900" dirty="0">
                <a:solidFill>
                  <a:srgbClr val="000000"/>
                </a:solidFill>
              </a:rPr>
              <a:t>Total Sample</a:t>
            </a:r>
          </a:p>
          <a:p>
            <a:pPr>
              <a:defRPr/>
            </a:pPr>
            <a:r>
              <a:rPr lang="en-US" sz="900" dirty="0">
                <a:solidFill>
                  <a:srgbClr val="000000"/>
                </a:solidFill>
              </a:rPr>
              <a:t>N=525</a:t>
            </a:r>
          </a:p>
        </p:txBody>
      </p:sp>
      <p:sp>
        <p:nvSpPr>
          <p:cNvPr id="23" name="TextBox 27"/>
          <p:cNvSpPr txBox="1">
            <a:spLocks noChangeArrowheads="1"/>
          </p:cNvSpPr>
          <p:nvPr/>
        </p:nvSpPr>
        <p:spPr bwMode="auto">
          <a:xfrm>
            <a:off x="3846509" y="2495551"/>
            <a:ext cx="10967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defRPr/>
            </a:pPr>
            <a:r>
              <a:rPr lang="en-US" sz="2000" b="1" dirty="0">
                <a:solidFill>
                  <a:srgbClr val="8DC63F"/>
                </a:solidFill>
                <a:latin typeface="Arial"/>
              </a:rPr>
              <a:t>94%</a:t>
            </a:r>
          </a:p>
        </p:txBody>
      </p:sp>
      <p:sp>
        <p:nvSpPr>
          <p:cNvPr id="25" name="TextBox 26"/>
          <p:cNvSpPr txBox="1">
            <a:spLocks noChangeArrowheads="1"/>
          </p:cNvSpPr>
          <p:nvPr/>
        </p:nvSpPr>
        <p:spPr bwMode="auto">
          <a:xfrm>
            <a:off x="4066741" y="2904810"/>
            <a:ext cx="656306"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ts val="1438"/>
              </a:lnSpc>
            </a:pPr>
            <a:r>
              <a:rPr lang="en-US" sz="1200" dirty="0">
                <a:solidFill>
                  <a:srgbClr val="5F5F5F"/>
                </a:solidFill>
                <a:latin typeface="Arial"/>
              </a:rPr>
              <a:t>YES</a:t>
            </a:r>
          </a:p>
          <a:p>
            <a:pPr algn="ctr" eaLnBrk="1" hangingPunct="1">
              <a:lnSpc>
                <a:spcPts val="1438"/>
              </a:lnSpc>
            </a:pPr>
            <a:endParaRPr lang="en-US" sz="800" i="1" dirty="0">
              <a:solidFill>
                <a:srgbClr val="5F5F5F"/>
              </a:solidFill>
              <a:latin typeface="Arial"/>
            </a:endParaRPr>
          </a:p>
        </p:txBody>
      </p:sp>
      <p:sp>
        <p:nvSpPr>
          <p:cNvPr id="14" name="Titre 1"/>
          <p:cNvSpPr txBox="1">
            <a:spLocks/>
          </p:cNvSpPr>
          <p:nvPr/>
        </p:nvSpPr>
        <p:spPr>
          <a:xfrm>
            <a:off x="593725" y="285750"/>
            <a:ext cx="8169276" cy="8382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b="1" kern="1200" cap="all" baseline="0">
                <a:solidFill>
                  <a:schemeClr val="tx2"/>
                </a:solidFill>
                <a:latin typeface="Arial"/>
                <a:ea typeface="+mj-ea"/>
                <a:cs typeface="Arial"/>
              </a:defRPr>
            </a:lvl1pPr>
          </a:lstStyle>
          <a:p>
            <a:pPr>
              <a:defRPr/>
            </a:pPr>
            <a:r>
              <a:rPr lang="en-US" sz="2000" dirty="0">
                <a:solidFill>
                  <a:srgbClr val="000000"/>
                </a:solidFill>
              </a:rPr>
              <a:t>94% </a:t>
            </a:r>
            <a:r>
              <a:rPr lang="en-US" sz="2000" dirty="0" err="1">
                <a:solidFill>
                  <a:srgbClr val="000000"/>
                </a:solidFill>
              </a:rPr>
              <a:t>haVE</a:t>
            </a:r>
            <a:r>
              <a:rPr lang="en-US" sz="2000" dirty="0">
                <a:solidFill>
                  <a:srgbClr val="000000"/>
                </a:solidFill>
              </a:rPr>
              <a:t> bought Pasta in the last 6 months</a:t>
            </a:r>
            <a:r>
              <a:rPr lang="fr-FR" sz="2000" dirty="0">
                <a:solidFill>
                  <a:srgbClr val="000000"/>
                </a:solidFill>
              </a:rPr>
              <a:t/>
            </a:r>
            <a:br>
              <a:rPr lang="fr-FR" sz="2000" dirty="0">
                <a:solidFill>
                  <a:srgbClr val="000000"/>
                </a:solidFill>
              </a:rPr>
            </a:br>
            <a:endParaRPr lang="fr-FR" sz="1000" i="1" dirty="0">
              <a:solidFill>
                <a:srgbClr val="000000"/>
              </a:solidFill>
            </a:endParaRPr>
          </a:p>
        </p:txBody>
      </p:sp>
      <p:sp>
        <p:nvSpPr>
          <p:cNvPr id="15" name="TextBox 3"/>
          <p:cNvSpPr txBox="1"/>
          <p:nvPr/>
        </p:nvSpPr>
        <p:spPr>
          <a:xfrm>
            <a:off x="1399704" y="1314866"/>
            <a:ext cx="5839296" cy="276999"/>
          </a:xfrm>
          <a:prstGeom prst="rect">
            <a:avLst/>
          </a:prstGeom>
          <a:noFill/>
        </p:spPr>
        <p:txBody>
          <a:bodyPr wrap="square" rtlCol="0">
            <a:spAutoFit/>
          </a:bodyPr>
          <a:lstStyle/>
          <a:p>
            <a:pPr algn="ctr">
              <a:defRPr/>
            </a:pPr>
            <a:r>
              <a:rPr lang="en-US" sz="1200" i="1" dirty="0">
                <a:solidFill>
                  <a:srgbClr val="000000"/>
                </a:solidFill>
              </a:rPr>
              <a:t>Have you bought Pasta in the last 6 months?</a:t>
            </a:r>
            <a:endParaRPr lang="en-US" sz="900" i="1" dirty="0">
              <a:solidFill>
                <a:srgbClr val="000000"/>
              </a:solidFill>
            </a:endParaRPr>
          </a:p>
        </p:txBody>
      </p:sp>
      <p:pic>
        <p:nvPicPr>
          <p:cNvPr id="10"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29200"/>
            <a:ext cx="558895" cy="900000"/>
          </a:xfrm>
          <a:prstGeom prst="rect">
            <a:avLst/>
          </a:prstGeom>
        </p:spPr>
      </p:pic>
    </p:spTree>
    <p:extLst>
      <p:ext uri="{BB962C8B-B14F-4D97-AF65-F5344CB8AC3E}">
        <p14:creationId xmlns:p14="http://schemas.microsoft.com/office/powerpoint/2010/main" val="2003019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_AT_INFO" val=""/>
</p:tagLst>
</file>

<file path=ppt/tags/tag2.xml><?xml version="1.0" encoding="utf-8"?>
<p:tagLst xmlns:a="http://schemas.openxmlformats.org/drawingml/2006/main" xmlns:r="http://schemas.openxmlformats.org/officeDocument/2006/relationships" xmlns:p="http://schemas.openxmlformats.org/presentationml/2006/main">
  <p:tag name="E_AT_INFO" val=" "/>
</p:tagLst>
</file>

<file path=ppt/tags/tag3.xml><?xml version="1.0" encoding="utf-8"?>
<p:tagLst xmlns:a="http://schemas.openxmlformats.org/drawingml/2006/main" xmlns:r="http://schemas.openxmlformats.org/officeDocument/2006/relationships" xmlns:p="http://schemas.openxmlformats.org/presentationml/2006/main">
  <p:tag name="E_AT_INFO" val=" "/>
</p:tagLst>
</file>

<file path=ppt/tags/tag4.xml><?xml version="1.0" encoding="utf-8"?>
<p:tagLst xmlns:a="http://schemas.openxmlformats.org/drawingml/2006/main" xmlns:r="http://schemas.openxmlformats.org/officeDocument/2006/relationships" xmlns:p="http://schemas.openxmlformats.org/presentationml/2006/main">
  <p:tag name="E_AT_INFO" val=" "/>
</p:tagLst>
</file>

<file path=ppt/tags/tag5.xml><?xml version="1.0" encoding="utf-8"?>
<p:tagLst xmlns:a="http://schemas.openxmlformats.org/drawingml/2006/main" xmlns:r="http://schemas.openxmlformats.org/officeDocument/2006/relationships" xmlns:p="http://schemas.openxmlformats.org/presentationml/2006/main">
  <p:tag name="E_AT_INFO" val=" "/>
</p:tagLst>
</file>

<file path=ppt/tags/tag6.xml><?xml version="1.0" encoding="utf-8"?>
<p:tagLst xmlns:a="http://schemas.openxmlformats.org/drawingml/2006/main" xmlns:r="http://schemas.openxmlformats.org/officeDocument/2006/relationships" xmlns:p="http://schemas.openxmlformats.org/presentationml/2006/main">
  <p:tag name="E_AT_INFO" val=""/>
</p:tagLst>
</file>

<file path=ppt/tags/tag7.xml><?xml version="1.0" encoding="utf-8"?>
<p:tagLst xmlns:a="http://schemas.openxmlformats.org/drawingml/2006/main" xmlns:r="http://schemas.openxmlformats.org/officeDocument/2006/relationships" xmlns:p="http://schemas.openxmlformats.org/presentationml/2006/main">
  <p:tag name="E_AT_INFO" val=" "/>
</p:tagLst>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1_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3.xml><?xml version="1.0" encoding="utf-8"?>
<a:theme xmlns:a="http://schemas.openxmlformats.org/drawingml/2006/main" name="2_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src="/company/marketing/MktgImages/PowerPoint%20Template%202003.jpg" style="BORDER: 0px solid; "&gt;</PublishingRollupImage>
    <Country xmlns="2e8c896f-fd84-491a-bb16-fb60357350f9">*Global</Country>
    <FreshnessDate xmlns="2e8c896f-fd84-491a-bb16-fb60357350f9">2016-01-11T05:00:00+00:00</FreshnessDate>
    <Region xmlns="2e8c896f-fd84-491a-bb16-fb60357350f9">*Global</Region>
    <PrimaryContact xmlns="2e8c896f-fd84-491a-bb16-fb60357350f9">
      <UserInfo>
        <DisplayName>Sepulveda, Dolores</DisplayName>
        <AccountId>48356</AccountId>
        <AccountType/>
      </UserInfo>
    </PrimaryContact>
    <IconOverlay xmlns="http://schemas.microsoft.com/sharepoint/v4" xsi:nil="true"/>
    <Area_x0020_of_x0020_Focus xmlns="019b310f-9766-4173-a406-d30f26a03c52" xsi:nil="true"/>
    <Yes-No xmlns="019b310f-9766-4173-a406-d30f26a03c52">false</Yes-No>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5" ma:contentTypeDescription="Create a new document." ma:contentTypeScope="" ma:versionID="32de0c4947d3b84e7c61d679e0e62cf9">
  <xsd:schema xmlns:xsd="http://www.w3.org/2001/XMLSchema" xmlns:xs="http://www.w3.org/2001/XMLSchema" xmlns:p="http://schemas.microsoft.com/office/2006/metadata/properties" xmlns:ns1="http://schemas.microsoft.com/sharepoint/v3" xmlns:ns2="2e8c896f-fd84-491a-bb16-fb60357350f9" xmlns:ns3="http://schemas.microsoft.com/sharepoint/v4" xmlns:ns4="019b310f-9766-4173-a406-d30f26a03c52" targetNamespace="http://schemas.microsoft.com/office/2006/metadata/properties" ma:root="true" ma:fieldsID="7b93cd1787ab4e06b21d3f122f9c7d1b" ns1:_="" ns2:_="" ns3:_="" ns4:_="">
    <xsd:import namespace="http://schemas.microsoft.com/sharepoint/v3"/>
    <xsd:import namespace="2e8c896f-fd84-491a-bb16-fb60357350f9"/>
    <xsd:import namespace="http://schemas.microsoft.com/sharepoint/v4"/>
    <xsd:import namespace="019b310f-9766-4173-a406-d30f26a03c52"/>
    <xsd:element name="properties">
      <xsd:complexType>
        <xsd:sequence>
          <xsd:element name="documentManagement">
            <xsd:complexType>
              <xsd:all>
                <xsd:element ref="ns2:Details" minOccurs="0"/>
                <xsd:element ref="ns2:FreshnessDate" minOccurs="0"/>
                <xsd:element ref="ns2:PrimaryContact"/>
                <xsd:element ref="ns2:Region" minOccurs="0"/>
                <xsd:element ref="ns2:Country" minOccurs="0"/>
                <xsd:element ref="ns1:PublishingRollupImage" minOccurs="0"/>
                <xsd:element ref="ns2:TopicTitle1" minOccurs="0"/>
                <xsd:element ref="ns3:IconOverlay" minOccurs="0"/>
                <xsd:element ref="ns4:Area_x0020_of_x0020_Focus" minOccurs="0"/>
                <xsd:element ref="ns4:Yes-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nillable="true"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RadioButtons" ma:internalName="Region">
      <xsd:simpleType>
        <xsd:restriction base="dms:Choice">
          <xsd:enumeration value="*Global"/>
          <xsd:enumeration value="AME"/>
          <xsd:enumeration value="Americas"/>
          <xsd:enumeration value="APMEA"/>
          <xsd:enumeration value="Europe"/>
          <xsd:enumeration value="Greater China"/>
          <xsd:enumeration value="India"/>
          <xsd:enumeration value="Latin America"/>
          <xsd:enumeration value="North America"/>
          <xsd:enumeration value="SEANAP"/>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default="Presentations" ma:description="Please select the relevant topic for this document." ma:format="RadioButtons" ma:internalName="TopicTitle1">
      <xsd:simpleType>
        <xsd:restriction base="dms:Choice">
          <xsd:enumeration value="Client-Related"/>
          <xsd:enumeration value="External Events"/>
          <xsd:enumeration value="HTML Email Instructions"/>
          <xsd:enumeration value="Internal Meeting Templates"/>
          <xsd:enumeration value="Guidelines"/>
          <xsd:enumeration value="Policies"/>
          <xsd:enumeration value="Presentations"/>
          <xsd:enumeration value="Business Cards"/>
          <xsd:enumeration value="Desktop"/>
          <xsd:enumeration value="Email Signature"/>
          <xsd:enumeration value="Stationery"/>
          <xsd:enumeration value="RFP Toolkit"/>
          <xsd:enumeration value="Presentations-Visual Checklist"/>
          <xsd:enumeration value="Social Media Templates"/>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9b310f-9766-4173-a406-d30f26a03c52" elementFormDefault="qualified">
    <xsd:import namespace="http://schemas.microsoft.com/office/2006/documentManagement/types"/>
    <xsd:import namespace="http://schemas.microsoft.com/office/infopath/2007/PartnerControls"/>
    <xsd:element name="Area_x0020_of_x0020_Focus" ma:index="16" nillable="true" ma:displayName="Desktop Color" ma:description="ONLY if this is a Desktop item, please indicate the background color." ma:format="RadioButtons" ma:internalName="Area_x0020_of_x0020_Focus">
      <xsd:simpleType>
        <xsd:restriction base="dms:Choice">
          <xsd:enumeration value="Black"/>
          <xsd:enumeration value="White"/>
        </xsd:restriction>
      </xsd:simpleType>
    </xsd:element>
    <xsd:element name="Yes-No" ma:index="17" nillable="true" ma:displayName="Yes-No" ma:default="0" ma:description="Intranet team use only - please do not use." ma:internalName="Yes_x002d_No">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456CD2-2493-42F9-96A3-B8DA05D55FB2}">
  <ds:schemaRefs>
    <ds:schemaRef ds:uri="http://schemas.microsoft.com/sharepoint/v3/contenttype/forms"/>
  </ds:schemaRefs>
</ds:datastoreItem>
</file>

<file path=customXml/itemProps2.xml><?xml version="1.0" encoding="utf-8"?>
<ds:datastoreItem xmlns:ds="http://schemas.openxmlformats.org/officeDocument/2006/customXml" ds:itemID="{4D369753-D426-4CE7-8FEC-28190D63E9A2}">
  <ds:schemaRefs>
    <ds:schemaRef ds:uri="http://purl.org/dc/terms/"/>
    <ds:schemaRef ds:uri="http://schemas.microsoft.com/office/2006/documentManagement/types"/>
    <ds:schemaRef ds:uri="http://schemas.microsoft.com/sharepoint/v4"/>
    <ds:schemaRef ds:uri="http://schemas.microsoft.com/office/infopath/2007/PartnerControls"/>
    <ds:schemaRef ds:uri="http://schemas.openxmlformats.org/package/2006/metadata/core-properties"/>
    <ds:schemaRef ds:uri="019b310f-9766-4173-a406-d30f26a03c52"/>
    <ds:schemaRef ds:uri="http://purl.org/dc/dcmitype/"/>
    <ds:schemaRef ds:uri="2e8c896f-fd84-491a-bb16-fb60357350f9"/>
    <ds:schemaRef ds:uri="http://purl.org/dc/elements/1.1/"/>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1C5EB55-014D-4F95-BCC2-722861086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8c896f-fd84-491a-bb16-fb60357350f9"/>
    <ds:schemaRef ds:uri="http://schemas.microsoft.com/sharepoint/v4"/>
    <ds:schemaRef ds:uri="019b310f-9766-4173-a406-d30f26a03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2007-2010 Widescreen Template.potx</Template>
  <TotalTime>0</TotalTime>
  <Words>2724</Words>
  <Application>Microsoft Office PowerPoint</Application>
  <PresentationFormat>Bildschirmpräsentation (16:9)</PresentationFormat>
  <Paragraphs>1206</Paragraphs>
  <Slides>45</Slides>
  <Notes>29</Notes>
  <HiddenSlides>4</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45</vt:i4>
      </vt:variant>
    </vt:vector>
  </HeadingPairs>
  <TitlesOfParts>
    <vt:vector size="54" baseType="lpstr">
      <vt:lpstr>MS PGothic</vt:lpstr>
      <vt:lpstr>MS PGothic</vt:lpstr>
      <vt:lpstr>Arial</vt:lpstr>
      <vt:lpstr>Calibri</vt:lpstr>
      <vt:lpstr>Calibri Light</vt:lpstr>
      <vt:lpstr>Times</vt:lpstr>
      <vt:lpstr>Nielsen Widescreen Texture 1</vt:lpstr>
      <vt:lpstr>1_Nielsen Widescreen Texture 1</vt:lpstr>
      <vt:lpstr>2_Nielsen Widescreen Texture 1</vt:lpstr>
      <vt:lpstr>Voted private label PRODUCT OF THE YEAR 2021 online survey in slovenia </vt:lpstr>
      <vt:lpstr>context</vt:lpstr>
      <vt:lpstr>The 4 Steps of the Election Process</vt:lpstr>
      <vt:lpstr>METHODOLOGY</vt:lpstr>
      <vt:lpstr>questionnaire  </vt:lpstr>
      <vt:lpstr>SUMMARY</vt:lpstr>
      <vt:lpstr>SUMMARY - Pasta</vt:lpstr>
      <vt:lpstr>PROFILE </vt:lpstr>
      <vt:lpstr>PowerPoint-Präsentation</vt:lpstr>
      <vt:lpstr>Category buyers profile 1/2 </vt:lpstr>
      <vt:lpstr>Category buyers profile 2/2 </vt:lpstr>
      <vt:lpstr>PowerPoint-Präsentation</vt:lpstr>
      <vt:lpstr>Product performance </vt:lpstr>
      <vt:lpstr>PowerPoint-Präsentation</vt:lpstr>
      <vt:lpstr>PowerPoint-Präsentation</vt:lpstr>
      <vt:lpstr>TRE MULINI špageti bronaste šobe  EUROSPIN is Voted private label product of the year 2021 in the category Pasta</vt:lpstr>
      <vt:lpstr>ATTRACTIVENESS</vt:lpstr>
      <vt:lpstr>CROSSING WITH SOCIO DEMOGRAPHICS - attractiveness</vt:lpstr>
      <vt:lpstr>innovation</vt:lpstr>
      <vt:lpstr>CROSSING WITH SOCIO DEMOGRAPHICS – innovation</vt:lpstr>
      <vt:lpstr>PURCHase intent</vt:lpstr>
      <vt:lpstr>CROSSING WITH SOCIO DEMOGRAPHICS – purchase intent</vt:lpstr>
      <vt:lpstr>Source of innovation, TouchpointS </vt:lpstr>
      <vt:lpstr>Awareness of products</vt:lpstr>
      <vt:lpstr>CROSSING WITH SOCIO DEMOGRAPHICS – AWARENESS</vt:lpstr>
      <vt:lpstr>PowerPoint-Präsentation</vt:lpstr>
      <vt:lpstr>USAGE </vt:lpstr>
      <vt:lpstr>Product usage</vt:lpstr>
      <vt:lpstr>CROSSING WITH SOCIO DEMOGRAPHICS – usage</vt:lpstr>
      <vt:lpstr>SATISFACTION</vt:lpstr>
      <vt:lpstr>CROSSING WITH SOCIO DEMOGRAPHICS – satisfaction</vt:lpstr>
      <vt:lpstr>Preference for a product</vt:lpstr>
      <vt:lpstr>PowerPoint-Präsentation</vt:lpstr>
      <vt:lpstr>THE MAIN REASON WHY PEOPLE DON’T BUY competitor products is the preference for other brands</vt:lpstr>
      <vt:lpstr>THE MAIN REASON WHY PEOPLE DON’T BUY the product IS the preference for other brands</vt:lpstr>
      <vt:lpstr>THE MAIN REASON WHY PEOPLE DON’T BUY the product IS the preference for other brands</vt:lpstr>
      <vt:lpstr>THE MAIN REASON WHY PEOPLE DON’T BUY the product IS the preference for other brands</vt:lpstr>
      <vt:lpstr>PowerPoint-Präsentation</vt:lpstr>
      <vt:lpstr>THE MAIN REASON WHY PEOPLE DON’T BUY the product IS the preference for other brands</vt:lpstr>
      <vt:lpstr>THE MAIN REASON WHY PEOPLE DON’T use the category IS that they believe that those products are not environmentally friendly</vt:lpstr>
      <vt:lpstr>Private label vs A Brand RATING</vt:lpstr>
      <vt:lpstr>Private label vs A brand PREFERENCE</vt:lpstr>
      <vt:lpstr>APPENDIX</vt:lpstr>
      <vt:lpstr>PowerPoint-Präsentation</vt:lpstr>
      <vt:lpstr>PowerPoint-Präsentation</vt:lpstr>
    </vt:vector>
  </TitlesOfParts>
  <Company>Nielsen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Widescreen Template</dc:title>
  <dc:creator>Vallet, Martin</dc:creator>
  <cp:lastModifiedBy>Baldzuhn, Lars</cp:lastModifiedBy>
  <cp:revision>1850</cp:revision>
  <cp:lastPrinted>2018-01-11T12:41:42Z</cp:lastPrinted>
  <dcterms:created xsi:type="dcterms:W3CDTF">2017-11-21T13:49:03Z</dcterms:created>
  <dcterms:modified xsi:type="dcterms:W3CDTF">2021-02-26T07:32:40Z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y fmtid="{D5CDD505-2E9C-101B-9397-08002B2CF9AE}" pid="3" name="URL">
    <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